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handoutMasterIdLst>
    <p:handoutMasterId r:id="rId14"/>
  </p:handoutMasterIdLst>
  <p:sldIdLst>
    <p:sldId id="340" r:id="rId5"/>
    <p:sldId id="339" r:id="rId6"/>
    <p:sldId id="341" r:id="rId7"/>
    <p:sldId id="342" r:id="rId8"/>
    <p:sldId id="343" r:id="rId9"/>
    <p:sldId id="344" r:id="rId10"/>
    <p:sldId id="345" r:id="rId11"/>
    <p:sldId id="346" r:id="rId12"/>
  </p:sldIdLst>
  <p:sldSz cx="10691813" cy="7559675"/>
  <p:notesSz cx="6858000" cy="9144000"/>
  <p:defaultTextStyle>
    <a:defPPr>
      <a:defRPr lang="de-DE"/>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521415D9-36F7-43E2-AB2F-B90AF26B5E84}">
      <p14:sectionLst xmlns:p14="http://schemas.microsoft.com/office/powerpoint/2010/main">
        <p14:section name="Inhalte" id="{81332F8C-3F50-4DDD-A8C9-E631D5E37ED7}">
          <p14:sldIdLst>
            <p14:sldId id="340"/>
            <p14:sldId id="339"/>
            <p14:sldId id="341"/>
            <p14:sldId id="342"/>
            <p14:sldId id="343"/>
            <p14:sldId id="344"/>
            <p14:sldId id="345"/>
            <p14:sldId id="346"/>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91E810-8D6C-7289-9687-BB875D5C329F}" name="Agnes Wagner | Ghost Office" initials="AW|GO" userId="S::aw@ghostoffice-berlin.de::426afdf4-b196-4bd1-a1cd-60b7a56654f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46CE0"/>
    <a:srgbClr val="FAB500"/>
    <a:srgbClr val="F37B23"/>
    <a:srgbClr val="A4CCFC"/>
    <a:srgbClr val="F6F4F2"/>
    <a:srgbClr val="F6F6F6"/>
    <a:srgbClr val="B8B8B8"/>
    <a:srgbClr val="92D6F9"/>
    <a:srgbClr val="D0EEFF"/>
    <a:srgbClr val="82D4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8A67A1-8216-D44D-BE62-666719871B99}" v="23" dt="2026-06-15T14:16:43.119"/>
    <p1510:client id="{C04591B9-DCC0-43F4-260A-CD4563CF0F3E}" v="17" dt="2026-06-15T13:47:40.017"/>
    <p1510:client id="{CB06CC02-13B4-6149-AECF-E651C7DE0068}" v="74" dt="2026-06-15T14:20:20.504"/>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5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scha.Kummer" userId="S::sascha.kummer_bmas.bund.de#ext#@azureneueshandeln.onmicrosoft.com::92be87df-47e5-4919-a3ab-9a71836b5f79" providerId="AD" clId="Web-{C04591B9-DCC0-43F4-260A-CD4563CF0F3E}"/>
    <pc:docChg chg="modSld sldOrd">
      <pc:chgData name="Sascha.Kummer" userId="S::sascha.kummer_bmas.bund.de#ext#@azureneueshandeln.onmicrosoft.com::92be87df-47e5-4919-a3ab-9a71836b5f79" providerId="AD" clId="Web-{C04591B9-DCC0-43F4-260A-CD4563CF0F3E}" dt="2026-06-15T13:47:40.017" v="16"/>
      <pc:docMkLst>
        <pc:docMk/>
      </pc:docMkLst>
      <pc:sldChg chg="modSp">
        <pc:chgData name="Sascha.Kummer" userId="S::sascha.kummer_bmas.bund.de#ext#@azureneueshandeln.onmicrosoft.com::92be87df-47e5-4919-a3ab-9a71836b5f79" providerId="AD" clId="Web-{C04591B9-DCC0-43F4-260A-CD4563CF0F3E}" dt="2026-06-15T13:42:30.325" v="3"/>
        <pc:sldMkLst>
          <pc:docMk/>
          <pc:sldMk cId="1249242417" sldId="339"/>
        </pc:sldMkLst>
        <pc:graphicFrameChg chg="mod modGraphic">
          <ac:chgData name="Sascha.Kummer" userId="S::sascha.kummer_bmas.bund.de#ext#@azureneueshandeln.onmicrosoft.com::92be87df-47e5-4919-a3ab-9a71836b5f79" providerId="AD" clId="Web-{C04591B9-DCC0-43F4-260A-CD4563CF0F3E}" dt="2026-06-15T13:42:30.325" v="3"/>
          <ac:graphicFrameMkLst>
            <pc:docMk/>
            <pc:sldMk cId="1249242417" sldId="339"/>
            <ac:graphicFrameMk id="4" creationId="{D7C99357-8EF3-344C-D962-5FF5C6106A2C}"/>
          </ac:graphicFrameMkLst>
        </pc:graphicFrameChg>
      </pc:sldChg>
      <pc:sldChg chg="ord">
        <pc:chgData name="Sascha.Kummer" userId="S::sascha.kummer_bmas.bund.de#ext#@azureneueshandeln.onmicrosoft.com::92be87df-47e5-4919-a3ab-9a71836b5f79" providerId="AD" clId="Web-{C04591B9-DCC0-43F4-260A-CD4563CF0F3E}" dt="2026-06-15T13:44:44.958" v="4"/>
        <pc:sldMkLst>
          <pc:docMk/>
          <pc:sldMk cId="936133607" sldId="343"/>
        </pc:sldMkLst>
      </pc:sldChg>
      <pc:sldChg chg="modSp">
        <pc:chgData name="Sascha.Kummer" userId="S::sascha.kummer_bmas.bund.de#ext#@azureneueshandeln.onmicrosoft.com::92be87df-47e5-4919-a3ab-9a71836b5f79" providerId="AD" clId="Web-{C04591B9-DCC0-43F4-260A-CD4563CF0F3E}" dt="2026-06-15T13:47:40.017" v="16"/>
        <pc:sldMkLst>
          <pc:docMk/>
          <pc:sldMk cId="3555554244" sldId="345"/>
        </pc:sldMkLst>
        <pc:graphicFrameChg chg="mod modGraphic">
          <ac:chgData name="Sascha.Kummer" userId="S::sascha.kummer_bmas.bund.de#ext#@azureneueshandeln.onmicrosoft.com::92be87df-47e5-4919-a3ab-9a71836b5f79" providerId="AD" clId="Web-{C04591B9-DCC0-43F4-260A-CD4563CF0F3E}" dt="2026-06-15T13:47:40.017" v="16"/>
          <ac:graphicFrameMkLst>
            <pc:docMk/>
            <pc:sldMk cId="3555554244" sldId="345"/>
            <ac:graphicFrameMk id="4" creationId="{4DC0B2CB-2A01-CFD0-E368-81F5E8C8915C}"/>
          </ac:graphicFrameMkLst>
        </pc:graphicFrameChg>
      </pc:sldChg>
    </pc:docChg>
  </pc:docChgLst>
  <pc:docChgLst>
    <pc:chgData name="Maurice Vink" userId="91775c41-0d69-436f-8124-a61d79d8d1f6" providerId="ADAL" clId="{4D762F0A-BC90-5565-9DFC-D86F40E02017}"/>
    <pc:docChg chg="undo custSel modSld modMainMaster">
      <pc:chgData name="Maurice Vink" userId="91775c41-0d69-436f-8124-a61d79d8d1f6" providerId="ADAL" clId="{4D762F0A-BC90-5565-9DFC-D86F40E02017}" dt="2026-06-15T14:20:20.504" v="74" actId="5793"/>
      <pc:docMkLst>
        <pc:docMk/>
      </pc:docMkLst>
      <pc:sldChg chg="addSp delSp modSp mod chgLayout">
        <pc:chgData name="Maurice Vink" userId="91775c41-0d69-436f-8124-a61d79d8d1f6" providerId="ADAL" clId="{4D762F0A-BC90-5565-9DFC-D86F40E02017}" dt="2026-06-15T14:19:42.649" v="24" actId="931"/>
        <pc:sldMkLst>
          <pc:docMk/>
          <pc:sldMk cId="3809574540" sldId="340"/>
        </pc:sldMkLst>
        <pc:spChg chg="mod ord">
          <ac:chgData name="Maurice Vink" userId="91775c41-0d69-436f-8124-a61d79d8d1f6" providerId="ADAL" clId="{4D762F0A-BC90-5565-9DFC-D86F40E02017}" dt="2026-06-15T14:19:28.728" v="21" actId="6264"/>
          <ac:spMkLst>
            <pc:docMk/>
            <pc:sldMk cId="3809574540" sldId="340"/>
            <ac:spMk id="2" creationId="{CA119B21-CF54-95DB-4A75-A75DF939F308}"/>
          </ac:spMkLst>
        </pc:spChg>
        <pc:spChg chg="mod ord">
          <ac:chgData name="Maurice Vink" userId="91775c41-0d69-436f-8124-a61d79d8d1f6" providerId="ADAL" clId="{4D762F0A-BC90-5565-9DFC-D86F40E02017}" dt="2026-06-15T14:19:28.728" v="21" actId="6264"/>
          <ac:spMkLst>
            <pc:docMk/>
            <pc:sldMk cId="3809574540" sldId="340"/>
            <ac:spMk id="3" creationId="{F3D3C80F-380A-3FC2-87CF-CAB7C2A071BA}"/>
          </ac:spMkLst>
        </pc:spChg>
        <pc:spChg chg="add del mod">
          <ac:chgData name="Maurice Vink" userId="91775c41-0d69-436f-8124-a61d79d8d1f6" providerId="ADAL" clId="{4D762F0A-BC90-5565-9DFC-D86F40E02017}" dt="2026-06-15T14:19:11.741" v="19" actId="6264"/>
          <ac:spMkLst>
            <pc:docMk/>
            <pc:sldMk cId="3809574540" sldId="340"/>
            <ac:spMk id="4" creationId="{11649195-8850-3CF1-2FD1-B1B2FD628D5B}"/>
          </ac:spMkLst>
        </pc:spChg>
        <pc:spChg chg="add del mod">
          <ac:chgData name="Maurice Vink" userId="91775c41-0d69-436f-8124-a61d79d8d1f6" providerId="ADAL" clId="{4D762F0A-BC90-5565-9DFC-D86F40E02017}" dt="2026-06-15T14:19:11.741" v="19" actId="6264"/>
          <ac:spMkLst>
            <pc:docMk/>
            <pc:sldMk cId="3809574540" sldId="340"/>
            <ac:spMk id="5" creationId="{0CDCE936-F4D6-7925-006F-5867F44B622D}"/>
          </ac:spMkLst>
        </pc:spChg>
        <pc:spChg chg="add del mod ord">
          <ac:chgData name="Maurice Vink" userId="91775c41-0d69-436f-8124-a61d79d8d1f6" providerId="ADAL" clId="{4D762F0A-BC90-5565-9DFC-D86F40E02017}" dt="2026-06-15T14:19:11.741" v="19" actId="6264"/>
          <ac:spMkLst>
            <pc:docMk/>
            <pc:sldMk cId="3809574540" sldId="340"/>
            <ac:spMk id="6" creationId="{4485839A-D2C1-2633-F9F0-D05C13DB2D98}"/>
          </ac:spMkLst>
        </pc:spChg>
        <pc:spChg chg="add del mod">
          <ac:chgData name="Maurice Vink" userId="91775c41-0d69-436f-8124-a61d79d8d1f6" providerId="ADAL" clId="{4D762F0A-BC90-5565-9DFC-D86F40E02017}" dt="2026-06-15T14:19:28.728" v="21" actId="6264"/>
          <ac:spMkLst>
            <pc:docMk/>
            <pc:sldMk cId="3809574540" sldId="340"/>
            <ac:spMk id="7" creationId="{88A7DFE4-048A-58B8-4004-2627077A7FD2}"/>
          </ac:spMkLst>
        </pc:spChg>
        <pc:spChg chg="del mod">
          <ac:chgData name="Maurice Vink" userId="91775c41-0d69-436f-8124-a61d79d8d1f6" providerId="ADAL" clId="{4D762F0A-BC90-5565-9DFC-D86F40E02017}" dt="2026-06-15T14:16:38.304" v="8" actId="478"/>
          <ac:spMkLst>
            <pc:docMk/>
            <pc:sldMk cId="3809574540" sldId="340"/>
            <ac:spMk id="9" creationId="{F3433423-CB8F-3BB3-79AB-4CC8B53A46E6}"/>
          </ac:spMkLst>
        </pc:spChg>
        <pc:spChg chg="add del mod">
          <ac:chgData name="Maurice Vink" userId="91775c41-0d69-436f-8124-a61d79d8d1f6" providerId="ADAL" clId="{4D762F0A-BC90-5565-9DFC-D86F40E02017}" dt="2026-06-15T14:19:28.728" v="21" actId="6264"/>
          <ac:spMkLst>
            <pc:docMk/>
            <pc:sldMk cId="3809574540" sldId="340"/>
            <ac:spMk id="11" creationId="{B1FC74DD-8541-9B0B-4CD2-324C41951336}"/>
          </ac:spMkLst>
        </pc:spChg>
        <pc:spChg chg="add del mod ord">
          <ac:chgData name="Maurice Vink" userId="91775c41-0d69-436f-8124-a61d79d8d1f6" providerId="ADAL" clId="{4D762F0A-BC90-5565-9DFC-D86F40E02017}" dt="2026-06-15T14:19:42.649" v="24" actId="931"/>
          <ac:spMkLst>
            <pc:docMk/>
            <pc:sldMk cId="3809574540" sldId="340"/>
            <ac:spMk id="12" creationId="{A596531E-F988-727D-BD80-2E734AA50EDC}"/>
          </ac:spMkLst>
        </pc:spChg>
        <pc:picChg chg="add del mod ord">
          <ac:chgData name="Maurice Vink" userId="91775c41-0d69-436f-8124-a61d79d8d1f6" providerId="ADAL" clId="{4D762F0A-BC90-5565-9DFC-D86F40E02017}" dt="2026-06-15T14:19:42.649" v="24" actId="931"/>
          <ac:picMkLst>
            <pc:docMk/>
            <pc:sldMk cId="3809574540" sldId="340"/>
            <ac:picMk id="14" creationId="{196DA0F4-5BC9-57D4-B93E-847C04261702}"/>
          </ac:picMkLst>
        </pc:picChg>
      </pc:sldChg>
      <pc:sldChg chg="modSp mod">
        <pc:chgData name="Maurice Vink" userId="91775c41-0d69-436f-8124-a61d79d8d1f6" providerId="ADAL" clId="{4D762F0A-BC90-5565-9DFC-D86F40E02017}" dt="2026-06-15T14:13:15.992" v="2" actId="20577"/>
        <pc:sldMkLst>
          <pc:docMk/>
          <pc:sldMk cId="792451302" sldId="341"/>
        </pc:sldMkLst>
        <pc:graphicFrameChg chg="modGraphic">
          <ac:chgData name="Maurice Vink" userId="91775c41-0d69-436f-8124-a61d79d8d1f6" providerId="ADAL" clId="{4D762F0A-BC90-5565-9DFC-D86F40E02017}" dt="2026-06-15T14:13:15.992" v="2" actId="20577"/>
          <ac:graphicFrameMkLst>
            <pc:docMk/>
            <pc:sldMk cId="792451302" sldId="341"/>
            <ac:graphicFrameMk id="4" creationId="{B78062DF-63B8-1318-88A2-BE6C2F89458F}"/>
          </ac:graphicFrameMkLst>
        </pc:graphicFrameChg>
      </pc:sldChg>
      <pc:sldMasterChg chg="modSldLayout">
        <pc:chgData name="Maurice Vink" userId="91775c41-0d69-436f-8124-a61d79d8d1f6" providerId="ADAL" clId="{4D762F0A-BC90-5565-9DFC-D86F40E02017}" dt="2026-06-15T14:20:20.504" v="74" actId="5793"/>
        <pc:sldMasterMkLst>
          <pc:docMk/>
          <pc:sldMasterMk cId="3376782682" sldId="2147483648"/>
        </pc:sldMasterMkLst>
        <pc:sldLayoutChg chg="addSp delSp modSp mod">
          <pc:chgData name="Maurice Vink" userId="91775c41-0d69-436f-8124-a61d79d8d1f6" providerId="ADAL" clId="{4D762F0A-BC90-5565-9DFC-D86F40E02017}" dt="2026-06-15T14:20:20.504" v="74" actId="5793"/>
          <pc:sldLayoutMkLst>
            <pc:docMk/>
            <pc:sldMasterMk cId="3376782682" sldId="2147483648"/>
            <pc:sldLayoutMk cId="3710957998" sldId="2147483676"/>
          </pc:sldLayoutMkLst>
          <pc:spChg chg="add del mod">
            <ac:chgData name="Maurice Vink" userId="91775c41-0d69-436f-8124-a61d79d8d1f6" providerId="ADAL" clId="{4D762F0A-BC90-5565-9DFC-D86F40E02017}" dt="2026-06-15T14:18:36.432" v="14" actId="478"/>
            <ac:spMkLst>
              <pc:docMk/>
              <pc:sldMasterMk cId="3376782682" sldId="2147483648"/>
              <pc:sldLayoutMk cId="3710957998" sldId="2147483676"/>
              <ac:spMk id="2" creationId="{CD091149-756E-C5DF-0CD6-76B47C60C28D}"/>
            </ac:spMkLst>
          </pc:spChg>
          <pc:spChg chg="mod">
            <ac:chgData name="Maurice Vink" userId="91775c41-0d69-436f-8124-a61d79d8d1f6" providerId="ADAL" clId="{4D762F0A-BC90-5565-9DFC-D86F40E02017}" dt="2026-06-15T14:19:21.581" v="20" actId="255"/>
            <ac:spMkLst>
              <pc:docMk/>
              <pc:sldMasterMk cId="3376782682" sldId="2147483648"/>
              <pc:sldLayoutMk cId="3710957998" sldId="2147483676"/>
              <ac:spMk id="3" creationId="{1C59261E-CB7F-5ADC-8663-9BCC2BC4C08A}"/>
            </ac:spMkLst>
          </pc:spChg>
          <pc:spChg chg="add del">
            <ac:chgData name="Maurice Vink" userId="91775c41-0d69-436f-8124-a61d79d8d1f6" providerId="ADAL" clId="{4D762F0A-BC90-5565-9DFC-D86F40E02017}" dt="2026-06-15T14:18:53.373" v="15" actId="11529"/>
            <ac:spMkLst>
              <pc:docMk/>
              <pc:sldMasterMk cId="3376782682" sldId="2147483648"/>
              <pc:sldLayoutMk cId="3710957998" sldId="2147483676"/>
              <ac:spMk id="4" creationId="{9634C5AF-F46D-0803-0718-CB0E71B62FBD}"/>
            </ac:spMkLst>
          </pc:spChg>
          <pc:spChg chg="add mod">
            <ac:chgData name="Maurice Vink" userId="91775c41-0d69-436f-8124-a61d79d8d1f6" providerId="ADAL" clId="{4D762F0A-BC90-5565-9DFC-D86F40E02017}" dt="2026-06-15T14:20:20.504" v="74" actId="5793"/>
            <ac:spMkLst>
              <pc:docMk/>
              <pc:sldMasterMk cId="3376782682" sldId="2147483648"/>
              <pc:sldLayoutMk cId="3710957998" sldId="2147483676"/>
              <ac:spMk id="5" creationId="{8174B3FD-F109-584B-314E-FB7366BBF361}"/>
            </ac:spMkLst>
          </pc:spChg>
        </pc:sldLayoutChg>
      </pc:sldMasterChg>
    </pc:docChg>
  </pc:docChgLst>
  <pc:docChgLst>
    <pc:chgData name="Katharina Mattar" userId="0c4fa26f-7535-41cf-9775-a485fb374e9b" providerId="ADAL" clId="{C0263CBB-192A-5361-91E5-D37869354E28}"/>
    <pc:docChg chg="custSel modSld">
      <pc:chgData name="Katharina Mattar" userId="0c4fa26f-7535-41cf-9775-a485fb374e9b" providerId="ADAL" clId="{C0263CBB-192A-5361-91E5-D37869354E28}" dt="2026-06-15T14:16:43.119" v="22" actId="113"/>
      <pc:docMkLst>
        <pc:docMk/>
      </pc:docMkLst>
      <pc:sldChg chg="modSp mod">
        <pc:chgData name="Katharina Mattar" userId="0c4fa26f-7535-41cf-9775-a485fb374e9b" providerId="ADAL" clId="{C0263CBB-192A-5361-91E5-D37869354E28}" dt="2026-06-15T14:14:52.017" v="19" actId="20577"/>
        <pc:sldMkLst>
          <pc:docMk/>
          <pc:sldMk cId="792451302" sldId="341"/>
        </pc:sldMkLst>
        <pc:graphicFrameChg chg="mod modGraphic">
          <ac:chgData name="Katharina Mattar" userId="0c4fa26f-7535-41cf-9775-a485fb374e9b" providerId="ADAL" clId="{C0263CBB-192A-5361-91E5-D37869354E28}" dt="2026-06-15T14:14:52.017" v="19" actId="20577"/>
          <ac:graphicFrameMkLst>
            <pc:docMk/>
            <pc:sldMk cId="792451302" sldId="341"/>
            <ac:graphicFrameMk id="4" creationId="{B78062DF-63B8-1318-88A2-BE6C2F89458F}"/>
          </ac:graphicFrameMkLst>
        </pc:graphicFrameChg>
      </pc:sldChg>
      <pc:sldChg chg="modSp mod">
        <pc:chgData name="Katharina Mattar" userId="0c4fa26f-7535-41cf-9775-a485fb374e9b" providerId="ADAL" clId="{C0263CBB-192A-5361-91E5-D37869354E28}" dt="2026-06-15T14:16:43.119" v="22" actId="113"/>
        <pc:sldMkLst>
          <pc:docMk/>
          <pc:sldMk cId="936133607" sldId="343"/>
        </pc:sldMkLst>
        <pc:graphicFrameChg chg="mod modGraphic">
          <ac:chgData name="Katharina Mattar" userId="0c4fa26f-7535-41cf-9775-a485fb374e9b" providerId="ADAL" clId="{C0263CBB-192A-5361-91E5-D37869354E28}" dt="2026-06-15T14:16:43.119" v="22" actId="113"/>
          <ac:graphicFrameMkLst>
            <pc:docMk/>
            <pc:sldMk cId="936133607" sldId="343"/>
            <ac:graphicFrameMk id="4" creationId="{EF1BBE29-E042-C226-528D-E5DDB2181F4F}"/>
          </ac:graphicFrameMkLst>
        </pc:graphicFrameChg>
      </pc:sldChg>
      <pc:sldChg chg="modSp mod">
        <pc:chgData name="Katharina Mattar" userId="0c4fa26f-7535-41cf-9775-a485fb374e9b" providerId="ADAL" clId="{C0263CBB-192A-5361-91E5-D37869354E28}" dt="2026-06-15T14:07:52.527" v="7" actId="20577"/>
        <pc:sldMkLst>
          <pc:docMk/>
          <pc:sldMk cId="3555554244" sldId="345"/>
        </pc:sldMkLst>
        <pc:graphicFrameChg chg="modGraphic">
          <ac:chgData name="Katharina Mattar" userId="0c4fa26f-7535-41cf-9775-a485fb374e9b" providerId="ADAL" clId="{C0263CBB-192A-5361-91E5-D37869354E28}" dt="2026-06-15T14:07:52.527" v="7" actId="20577"/>
          <ac:graphicFrameMkLst>
            <pc:docMk/>
            <pc:sldMk cId="3555554244" sldId="345"/>
            <ac:graphicFrameMk id="4" creationId="{4DC0B2CB-2A01-CFD0-E368-81F5E8C8915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5D52F8C-EB46-6CF5-4AA4-4F4CFA1B5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CCC6C00-63D6-2FD4-4D5D-C7155EAAD7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C0EAB8-6004-0444-A879-1407A769AB50}" type="datetimeFigureOut">
              <a:rPr lang="de-DE" smtClean="0"/>
              <a:t>22.06.2026</a:t>
            </a:fld>
            <a:endParaRPr lang="de-DE"/>
          </a:p>
        </p:txBody>
      </p:sp>
      <p:sp>
        <p:nvSpPr>
          <p:cNvPr id="4" name="Fußzeilenplatzhalter 3">
            <a:extLst>
              <a:ext uri="{FF2B5EF4-FFF2-40B4-BE49-F238E27FC236}">
                <a16:creationId xmlns:a16="http://schemas.microsoft.com/office/drawing/2014/main" id="{7EE50E52-77BE-7E6A-9B9B-1FC94BF02D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6DC08CA-7A00-E5D6-7879-8CCAC9D738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4568A8-80BB-BA44-B4E5-32CBDE433FFB}" type="slidenum">
              <a:rPr lang="de-DE" smtClean="0"/>
              <a:t>‹Nr.›</a:t>
            </a:fld>
            <a:endParaRPr lang="de-DE"/>
          </a:p>
        </p:txBody>
      </p:sp>
    </p:spTree>
    <p:extLst>
      <p:ext uri="{BB962C8B-B14F-4D97-AF65-F5344CB8AC3E}">
        <p14:creationId xmlns:p14="http://schemas.microsoft.com/office/powerpoint/2010/main" val="384811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62054-D3C4-4A58-88FF-D0E77AEAD863}" type="datetimeFigureOut">
              <a:rPr lang="de-DE" smtClean="0"/>
              <a:t>22.06.2026</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70766-3993-4EE5-9CC8-273C7E25957A}" type="slidenum">
              <a:rPr lang="de-DE" smtClean="0"/>
              <a:t>‹Nr.›</a:t>
            </a:fld>
            <a:endParaRPr lang="de-DE"/>
          </a:p>
        </p:txBody>
      </p:sp>
    </p:spTree>
    <p:extLst>
      <p:ext uri="{BB962C8B-B14F-4D97-AF65-F5344CB8AC3E}">
        <p14:creationId xmlns:p14="http://schemas.microsoft.com/office/powerpoint/2010/main" val="1294154996"/>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er hell">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80F1A22F-2832-A407-A5EE-44BE7A04B4AD}"/>
              </a:ext>
            </a:extLst>
          </p:cNvPr>
          <p:cNvSpPr>
            <a:spLocks noGrp="1"/>
          </p:cNvSpPr>
          <p:nvPr>
            <p:ph type="sldNum" sz="quarter" idx="12"/>
          </p:nvPr>
        </p:nvSpPr>
        <p:spPr/>
        <p:txBody>
          <a:bodyPr/>
          <a:lstStyle/>
          <a:p>
            <a:fld id="{2E3DA03E-4D55-472D-88F2-AC8048B0B742}" type="slidenum">
              <a:rPr lang="de-DE" smtClean="0"/>
              <a:t>‹Nr.›</a:t>
            </a:fld>
            <a:endParaRPr lang="de-DE"/>
          </a:p>
        </p:txBody>
      </p:sp>
      <p:sp>
        <p:nvSpPr>
          <p:cNvPr id="3" name="Titelplatzhalter 1">
            <a:extLst>
              <a:ext uri="{FF2B5EF4-FFF2-40B4-BE49-F238E27FC236}">
                <a16:creationId xmlns:a16="http://schemas.microsoft.com/office/drawing/2014/main" id="{1C59261E-CB7F-5ADC-8663-9BCC2BC4C08A}"/>
              </a:ext>
            </a:extLst>
          </p:cNvPr>
          <p:cNvSpPr>
            <a:spLocks noGrp="1"/>
          </p:cNvSpPr>
          <p:nvPr>
            <p:ph type="title"/>
          </p:nvPr>
        </p:nvSpPr>
        <p:spPr>
          <a:xfrm>
            <a:off x="304800" y="426266"/>
            <a:ext cx="6619875" cy="1048204"/>
          </a:xfrm>
          <a:prstGeom prst="rect">
            <a:avLst/>
          </a:prstGeom>
        </p:spPr>
        <p:txBody>
          <a:bodyPr vert="horz" lIns="0" tIns="0" rIns="0" bIns="0" rtlCol="0" anchor="t" anchorCtr="0">
            <a:noAutofit/>
          </a:bodyPr>
          <a:lstStyle>
            <a:lvl1pPr>
              <a:defRPr sz="3600"/>
            </a:lvl1pPr>
          </a:lstStyle>
          <a:p>
            <a:r>
              <a:rPr lang="de-DE"/>
              <a:t>Mastertitelformat bearbeiten</a:t>
            </a:r>
          </a:p>
        </p:txBody>
      </p:sp>
      <p:sp>
        <p:nvSpPr>
          <p:cNvPr id="5" name="Onlinebild-Platzhalter 4">
            <a:extLst>
              <a:ext uri="{FF2B5EF4-FFF2-40B4-BE49-F238E27FC236}">
                <a16:creationId xmlns:a16="http://schemas.microsoft.com/office/drawing/2014/main" id="{8174B3FD-F109-584B-314E-FB7366BBF361}"/>
              </a:ext>
            </a:extLst>
          </p:cNvPr>
          <p:cNvSpPr>
            <a:spLocks noGrp="1"/>
          </p:cNvSpPr>
          <p:nvPr>
            <p:ph type="clipArt" sz="quarter" idx="13"/>
          </p:nvPr>
        </p:nvSpPr>
        <p:spPr>
          <a:xfrm>
            <a:off x="7419682" y="426266"/>
            <a:ext cx="2947988" cy="2945584"/>
          </a:xfrm>
        </p:spPr>
        <p:txBody>
          <a:bodyPr/>
          <a:lstStyle>
            <a:lvl1pPr>
              <a:buNone/>
              <a:defRPr/>
            </a:lvl1pPr>
          </a:lstStyle>
          <a:p>
            <a:endParaRPr lang="de-DE"/>
          </a:p>
        </p:txBody>
      </p:sp>
    </p:spTree>
    <p:extLst>
      <p:ext uri="{BB962C8B-B14F-4D97-AF65-F5344CB8AC3E}">
        <p14:creationId xmlns:p14="http://schemas.microsoft.com/office/powerpoint/2010/main" val="3710957998"/>
      </p:ext>
    </p:extLst>
  </p:cSld>
  <p:clrMapOvr>
    <a:masterClrMapping/>
  </p:clrMapOvr>
  <p:extLst>
    <p:ext uri="{DCECCB84-F9BA-43D5-87BE-67443E8EF086}">
      <p15:sldGuideLst xmlns:p15="http://schemas.microsoft.com/office/powerpoint/2012/main">
        <p15:guide id="1" orient="horz" pos="2631" userDrawn="1">
          <p15:clr>
            <a:srgbClr val="A4A3A4"/>
          </p15:clr>
        </p15:guide>
        <p15:guide id="2" orient="horz" pos="2131" userDrawn="1">
          <p15:clr>
            <a:srgbClr val="A4A3A4"/>
          </p15:clr>
        </p15:guide>
        <p15:guide id="3" orient="horz" pos="2381" userDrawn="1">
          <p15:clr>
            <a:srgbClr val="A4A3A4"/>
          </p15:clr>
        </p15:guide>
        <p15:guide id="8" pos="3368" userDrawn="1">
          <p15:clr>
            <a:srgbClr val="A4A3A4"/>
          </p15:clr>
        </p15:guide>
        <p15:guide id="9" pos="3268" userDrawn="1">
          <p15:clr>
            <a:srgbClr val="A4A3A4"/>
          </p15:clr>
        </p15:guide>
        <p15:guide id="10" pos="3467" userDrawn="1">
          <p15:clr>
            <a:srgbClr val="A4A3A4"/>
          </p15:clr>
        </p15:guide>
        <p15:guide id="11" pos="2373" userDrawn="1">
          <p15:clr>
            <a:srgbClr val="A4A3A4"/>
          </p15:clr>
        </p15:guide>
        <p15:guide id="12" pos="2174" userDrawn="1">
          <p15:clr>
            <a:srgbClr val="A4A3A4"/>
          </p15:clr>
        </p15:guide>
        <p15:guide id="13" pos="1279" userDrawn="1">
          <p15:clr>
            <a:srgbClr val="A4A3A4"/>
          </p15:clr>
        </p15:guide>
        <p15:guide id="14" pos="1080" userDrawn="1">
          <p15:clr>
            <a:srgbClr val="A4A3A4"/>
          </p15:clr>
        </p15:guide>
        <p15:guide id="15" pos="4362" userDrawn="1">
          <p15:clr>
            <a:srgbClr val="A4A3A4"/>
          </p15:clr>
        </p15:guide>
        <p15:guide id="16" pos="4561" userDrawn="1">
          <p15:clr>
            <a:srgbClr val="A4A3A4"/>
          </p15:clr>
        </p15:guide>
        <p15:guide id="17" pos="5456" userDrawn="1">
          <p15:clr>
            <a:srgbClr val="A4A3A4"/>
          </p15:clr>
        </p15:guide>
        <p15:guide id="18" pos="5655"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er hell">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9BC4629E-4B4F-C740-D0EE-A65C4449CAA6}"/>
              </a:ext>
            </a:extLst>
          </p:cNvPr>
          <p:cNvSpPr>
            <a:spLocks noGrp="1"/>
          </p:cNvSpPr>
          <p:nvPr>
            <p:ph type="ftr" sz="quarter" idx="11"/>
          </p:nvPr>
        </p:nvSpPr>
        <p:spPr>
          <a:xfrm>
            <a:off x="324142" y="7095358"/>
            <a:ext cx="6916445" cy="214290"/>
          </a:xfrm>
        </p:spPr>
        <p:txBody>
          <a:bodyPr/>
          <a:lstStyle/>
          <a:p>
            <a:r>
              <a:rPr lang="de-DE"/>
              <a:t>Was ändert sich für mich mit der neuen Grundsicherung?</a:t>
            </a:r>
            <a:endParaRPr lang="de-DE" sz="1100"/>
          </a:p>
        </p:txBody>
      </p:sp>
      <p:sp>
        <p:nvSpPr>
          <p:cNvPr id="9" name="Foliennummernplatzhalter 8">
            <a:extLst>
              <a:ext uri="{FF2B5EF4-FFF2-40B4-BE49-F238E27FC236}">
                <a16:creationId xmlns:a16="http://schemas.microsoft.com/office/drawing/2014/main" id="{8B61BE38-C29B-999C-B8FE-8164432C80D2}"/>
              </a:ext>
            </a:extLst>
          </p:cNvPr>
          <p:cNvSpPr>
            <a:spLocks noGrp="1"/>
          </p:cNvSpPr>
          <p:nvPr>
            <p:ph type="sldNum" sz="quarter" idx="12"/>
          </p:nvPr>
        </p:nvSpPr>
        <p:spPr/>
        <p:txBody>
          <a:bodyPr/>
          <a:lstStyle/>
          <a:p>
            <a:fld id="{2E3DA03E-4D55-472D-88F2-AC8048B0B742}" type="slidenum">
              <a:rPr lang="de-DE" smtClean="0"/>
              <a:pPr/>
              <a:t>‹Nr.›</a:t>
            </a:fld>
            <a:endParaRPr lang="de-DE"/>
          </a:p>
        </p:txBody>
      </p:sp>
    </p:spTree>
    <p:extLst>
      <p:ext uri="{BB962C8B-B14F-4D97-AF65-F5344CB8AC3E}">
        <p14:creationId xmlns:p14="http://schemas.microsoft.com/office/powerpoint/2010/main" val="3214401299"/>
      </p:ext>
    </p:extLst>
  </p:cSld>
  <p:clrMapOvr>
    <a:masterClrMapping/>
  </p:clrMapOvr>
  <p:extLst>
    <p:ext uri="{DCECCB84-F9BA-43D5-87BE-67443E8EF086}">
      <p15:sldGuideLst xmlns:p15="http://schemas.microsoft.com/office/powerpoint/2012/main">
        <p15:guide id="1" orient="horz" pos="2631" userDrawn="1">
          <p15:clr>
            <a:srgbClr val="A4A3A4"/>
          </p15:clr>
        </p15:guide>
        <p15:guide id="2" orient="horz" pos="2131" userDrawn="1">
          <p15:clr>
            <a:srgbClr val="A4A3A4"/>
          </p15:clr>
        </p15:guide>
        <p15:guide id="3" orient="horz" pos="2381" userDrawn="1">
          <p15:clr>
            <a:srgbClr val="A4A3A4"/>
          </p15:clr>
        </p15:guide>
        <p15:guide id="8" pos="3368" userDrawn="1">
          <p15:clr>
            <a:srgbClr val="A4A3A4"/>
          </p15:clr>
        </p15:guide>
        <p15:guide id="9" pos="3268" userDrawn="1">
          <p15:clr>
            <a:srgbClr val="A4A3A4"/>
          </p15:clr>
        </p15:guide>
        <p15:guide id="10" pos="3467" userDrawn="1">
          <p15:clr>
            <a:srgbClr val="A4A3A4"/>
          </p15:clr>
        </p15:guide>
        <p15:guide id="11" pos="2373" userDrawn="1">
          <p15:clr>
            <a:srgbClr val="A4A3A4"/>
          </p15:clr>
        </p15:guide>
        <p15:guide id="12" pos="2174" userDrawn="1">
          <p15:clr>
            <a:srgbClr val="A4A3A4"/>
          </p15:clr>
        </p15:guide>
        <p15:guide id="13" pos="1279" userDrawn="1">
          <p15:clr>
            <a:srgbClr val="A4A3A4"/>
          </p15:clr>
        </p15:guide>
        <p15:guide id="14" pos="1080" userDrawn="1">
          <p15:clr>
            <a:srgbClr val="A4A3A4"/>
          </p15:clr>
        </p15:guide>
        <p15:guide id="15" pos="4362" userDrawn="1">
          <p15:clr>
            <a:srgbClr val="A4A3A4"/>
          </p15:clr>
        </p15:guide>
        <p15:guide id="16" pos="4561" userDrawn="1">
          <p15:clr>
            <a:srgbClr val="A4A3A4"/>
          </p15:clr>
        </p15:guide>
        <p15:guide id="17" pos="5456" userDrawn="1">
          <p15:clr>
            <a:srgbClr val="A4A3A4"/>
          </p15:clr>
        </p15:guide>
        <p15:guide id="18" pos="5655" userDrawn="1">
          <p15:clr>
            <a:srgbClr val="A4A3A4"/>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C560E8A-0EEB-3542-9DAF-DD8AC23D5EFF}"/>
              </a:ext>
            </a:extLst>
          </p:cNvPr>
          <p:cNvSpPr>
            <a:spLocks noGrp="1"/>
          </p:cNvSpPr>
          <p:nvPr>
            <p:ph type="title"/>
          </p:nvPr>
        </p:nvSpPr>
        <p:spPr>
          <a:xfrm>
            <a:off x="327693" y="423202"/>
            <a:ext cx="10104319" cy="793591"/>
          </a:xfrm>
          <a:prstGeom prst="rect">
            <a:avLst/>
          </a:prstGeom>
        </p:spPr>
        <p:txBody>
          <a:bodyPr vert="horz" lIns="0" tIns="0" rIns="0" bIns="0" rtlCol="0" anchor="t" anchorCtr="0">
            <a:noAutofit/>
          </a:bodyPr>
          <a:lstStyle/>
          <a:p>
            <a:r>
              <a:rPr lang="de-DE"/>
              <a:t>Mastertitelformat bearbeiten</a:t>
            </a:r>
            <a:br>
              <a:rPr lang="de-DE"/>
            </a:br>
            <a:r>
              <a:rPr lang="de-DE"/>
              <a:t>ggf. zweizeilig</a:t>
            </a:r>
          </a:p>
        </p:txBody>
      </p:sp>
      <p:sp>
        <p:nvSpPr>
          <p:cNvPr id="3" name="Textplatzhalter 2">
            <a:extLst>
              <a:ext uri="{FF2B5EF4-FFF2-40B4-BE49-F238E27FC236}">
                <a16:creationId xmlns:a16="http://schemas.microsoft.com/office/drawing/2014/main" id="{C0D64C15-04A3-A471-EA1B-3381A4B133AD}"/>
              </a:ext>
            </a:extLst>
          </p:cNvPr>
          <p:cNvSpPr>
            <a:spLocks noGrp="1"/>
          </p:cNvSpPr>
          <p:nvPr>
            <p:ph type="body" idx="1"/>
          </p:nvPr>
        </p:nvSpPr>
        <p:spPr>
          <a:xfrm>
            <a:off x="327693" y="1625420"/>
            <a:ext cx="5052160" cy="4999535"/>
          </a:xfrm>
          <a:prstGeom prst="rect">
            <a:avLst/>
          </a:prstGeom>
        </p:spPr>
        <p:txBody>
          <a:bodyPr vert="horz" wrap="square" lIns="0" tIns="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77366D0-92CF-86D2-2F10-34570DCF62E0}"/>
              </a:ext>
            </a:extLst>
          </p:cNvPr>
          <p:cNvSpPr>
            <a:spLocks noGrp="1"/>
          </p:cNvSpPr>
          <p:nvPr>
            <p:ph type="dt" sz="half" idx="2"/>
          </p:nvPr>
        </p:nvSpPr>
        <p:spPr>
          <a:xfrm>
            <a:off x="3767193" y="7095358"/>
            <a:ext cx="3157426" cy="212871"/>
          </a:xfrm>
          <a:prstGeom prst="rect">
            <a:avLst/>
          </a:prstGeom>
        </p:spPr>
        <p:txBody>
          <a:bodyPr vert="horz" lIns="0" tIns="0" rIns="0" bIns="0" rtlCol="0" anchor="b" anchorCtr="0"/>
          <a:lstStyle>
            <a:lvl1pPr algn="l">
              <a:defRPr sz="1100">
                <a:solidFill>
                  <a:schemeClr val="tx1"/>
                </a:solidFill>
              </a:defRPr>
            </a:lvl1pPr>
          </a:lstStyle>
          <a:p>
            <a:fld id="{988C2F85-72D3-2444-8997-1197FF7C8FDB}" type="datetime4">
              <a:rPr lang="de-DE" smtClean="0"/>
              <a:t>22. Juni 2026</a:t>
            </a:fld>
            <a:endParaRPr lang="de-DE" sz="1100"/>
          </a:p>
        </p:txBody>
      </p:sp>
      <p:sp>
        <p:nvSpPr>
          <p:cNvPr id="5" name="Fußzeilenplatzhalter 4">
            <a:extLst>
              <a:ext uri="{FF2B5EF4-FFF2-40B4-BE49-F238E27FC236}">
                <a16:creationId xmlns:a16="http://schemas.microsoft.com/office/drawing/2014/main" id="{417C6986-8A0B-E5BD-3796-274FAD33DE18}"/>
              </a:ext>
            </a:extLst>
          </p:cNvPr>
          <p:cNvSpPr>
            <a:spLocks noGrp="1"/>
          </p:cNvSpPr>
          <p:nvPr>
            <p:ph type="ftr" sz="quarter" idx="3"/>
          </p:nvPr>
        </p:nvSpPr>
        <p:spPr>
          <a:xfrm>
            <a:off x="324143" y="7095358"/>
            <a:ext cx="3157426" cy="212870"/>
          </a:xfrm>
          <a:prstGeom prst="rect">
            <a:avLst/>
          </a:prstGeom>
        </p:spPr>
        <p:txBody>
          <a:bodyPr vert="horz" lIns="0" tIns="0" rIns="0" bIns="0" rtlCol="0" anchor="b" anchorCtr="0"/>
          <a:lstStyle>
            <a:lvl1pPr algn="l">
              <a:defRPr sz="1100" spc="0" baseline="0">
                <a:solidFill>
                  <a:schemeClr val="tx1"/>
                </a:solidFill>
              </a:defRPr>
            </a:lvl1pPr>
          </a:lstStyle>
          <a:p>
            <a:r>
              <a:rPr lang="de-DE"/>
              <a:t>Was ändert sich für mich mit der neuen Grundsicherung?</a:t>
            </a:r>
            <a:endParaRPr lang="de-DE" sz="1100"/>
          </a:p>
        </p:txBody>
      </p:sp>
      <p:sp>
        <p:nvSpPr>
          <p:cNvPr id="6" name="Foliennummernplatzhalter 5">
            <a:extLst>
              <a:ext uri="{FF2B5EF4-FFF2-40B4-BE49-F238E27FC236}">
                <a16:creationId xmlns:a16="http://schemas.microsoft.com/office/drawing/2014/main" id="{CAC94343-6FFF-E14A-F622-F3ADA1884447}"/>
              </a:ext>
            </a:extLst>
          </p:cNvPr>
          <p:cNvSpPr>
            <a:spLocks noGrp="1"/>
          </p:cNvSpPr>
          <p:nvPr>
            <p:ph type="sldNum" sz="quarter" idx="4"/>
          </p:nvPr>
        </p:nvSpPr>
        <p:spPr>
          <a:xfrm>
            <a:off x="8946271" y="7087027"/>
            <a:ext cx="1421399" cy="214290"/>
          </a:xfrm>
          <a:prstGeom prst="rect">
            <a:avLst/>
          </a:prstGeom>
        </p:spPr>
        <p:txBody>
          <a:bodyPr vert="horz" lIns="0" tIns="0" rIns="0" bIns="0" rtlCol="0" anchor="b" anchorCtr="0"/>
          <a:lstStyle>
            <a:lvl1pPr algn="r">
              <a:defRPr sz="877">
                <a:solidFill>
                  <a:schemeClr val="tx1"/>
                </a:solidFill>
              </a:defRPr>
            </a:lvl1pPr>
          </a:lstStyle>
          <a:p>
            <a:fld id="{2E3DA03E-4D55-472D-88F2-AC8048B0B742}" type="slidenum">
              <a:rPr lang="de-DE" smtClean="0"/>
              <a:pPr/>
              <a:t>‹Nr.›</a:t>
            </a:fld>
            <a:endParaRPr lang="de-DE"/>
          </a:p>
        </p:txBody>
      </p:sp>
      <p:sp>
        <p:nvSpPr>
          <p:cNvPr id="7" name="Textfeld 6">
            <a:extLst>
              <a:ext uri="{FF2B5EF4-FFF2-40B4-BE49-F238E27FC236}">
                <a16:creationId xmlns:a16="http://schemas.microsoft.com/office/drawing/2014/main" id="{0B9BCAFC-E7A4-89F7-DB47-BB086216FB3D}"/>
              </a:ext>
            </a:extLst>
          </p:cNvPr>
          <p:cNvSpPr txBox="1"/>
          <p:nvPr userDrawn="1"/>
        </p:nvSpPr>
        <p:spPr>
          <a:xfrm>
            <a:off x="10162791" y="7151532"/>
            <a:ext cx="0" cy="0"/>
          </a:xfrm>
          <a:prstGeom prst="rect">
            <a:avLst/>
          </a:prstGeom>
          <a:noFill/>
        </p:spPr>
        <p:txBody>
          <a:bodyPr wrap="none" lIns="0" tIns="0" rIns="0" bIns="0" rtlCol="0">
            <a:noAutofit/>
          </a:bodyPr>
          <a:lstStyle/>
          <a:p>
            <a:pPr algn="l"/>
            <a:endParaRPr lang="de-DE" sz="1140" err="1"/>
          </a:p>
        </p:txBody>
      </p:sp>
    </p:spTree>
    <p:extLst>
      <p:ext uri="{BB962C8B-B14F-4D97-AF65-F5344CB8AC3E}">
        <p14:creationId xmlns:p14="http://schemas.microsoft.com/office/powerpoint/2010/main" val="3376782682"/>
      </p:ext>
    </p:extLst>
  </p:cSld>
  <p:clrMap bg1="lt1" tx1="dk1" bg2="lt2" tx2="dk2" accent1="accent1" accent2="accent2" accent3="accent3" accent4="accent4" accent5="accent5" accent6="accent6" hlink="hlink" folHlink="folHlink"/>
  <p:sldLayoutIdLst>
    <p:sldLayoutId id="2147483676" r:id="rId1"/>
    <p:sldLayoutId id="2147483688" r:id="rId2"/>
  </p:sldLayoutIdLst>
  <p:hf hdr="0"/>
  <p:txStyles>
    <p:titleStyle>
      <a:lvl1pPr algn="l" defTabSz="801866" rtl="0" eaLnBrk="1" latinLnBrk="0" hangingPunct="1">
        <a:lnSpc>
          <a:spcPct val="90000"/>
        </a:lnSpc>
        <a:spcBef>
          <a:spcPct val="0"/>
        </a:spcBef>
        <a:buNone/>
        <a:defRPr sz="2500" b="1" kern="1200" spc="-44" baseline="0">
          <a:solidFill>
            <a:schemeClr val="tx1"/>
          </a:solidFill>
          <a:latin typeface="+mj-lt"/>
          <a:ea typeface="+mj-ea"/>
          <a:cs typeface="+mj-cs"/>
        </a:defRPr>
      </a:lvl1pPr>
    </p:titleStyle>
    <p:bodyStyle>
      <a:lvl1pPr marL="144000" indent="-144000" algn="l" defTabSz="801866" rtl="0" eaLnBrk="1" latinLnBrk="0" hangingPunct="1">
        <a:lnSpc>
          <a:spcPct val="105000"/>
        </a:lnSpc>
        <a:spcBef>
          <a:spcPts val="0"/>
        </a:spcBef>
        <a:spcAft>
          <a:spcPts val="877"/>
        </a:spcAft>
        <a:buClrTx/>
        <a:buFont typeface="Arial" panose="020B0604020202020204" pitchFamily="34" charset="0"/>
        <a:buChar char="•"/>
        <a:defRPr sz="1100" kern="1200" spc="0" baseline="0">
          <a:solidFill>
            <a:schemeClr val="tx1"/>
          </a:solidFill>
          <a:latin typeface="+mn-lt"/>
          <a:ea typeface="+mn-ea"/>
          <a:cs typeface="+mn-cs"/>
        </a:defRPr>
      </a:lvl1pPr>
      <a:lvl2pPr marL="505112" indent="-144000" algn="l" defTabSz="801866" rtl="0" eaLnBrk="1" latinLnBrk="0" hangingPunct="1">
        <a:lnSpc>
          <a:spcPct val="105000"/>
        </a:lnSpc>
        <a:spcBef>
          <a:spcPts val="0"/>
        </a:spcBef>
        <a:spcAft>
          <a:spcPts val="877"/>
        </a:spcAft>
        <a:buClrTx/>
        <a:buFont typeface="Arial" panose="020B0604020202020204" pitchFamily="34" charset="0"/>
        <a:buChar char="•"/>
        <a:defRPr sz="1100" kern="1200" spc="0" baseline="0">
          <a:solidFill>
            <a:schemeClr val="tx1"/>
          </a:solidFill>
          <a:latin typeface="+mn-lt"/>
          <a:ea typeface="+mn-ea"/>
          <a:cs typeface="+mn-cs"/>
        </a:defRPr>
      </a:lvl2pPr>
      <a:lvl3pPr marL="505112" indent="144000" algn="l" defTabSz="801866" rtl="0" eaLnBrk="1" latinLnBrk="0" hangingPunct="1">
        <a:lnSpc>
          <a:spcPct val="105000"/>
        </a:lnSpc>
        <a:spcBef>
          <a:spcPts val="0"/>
        </a:spcBef>
        <a:spcAft>
          <a:spcPts val="877"/>
        </a:spcAft>
        <a:buClrTx/>
        <a:buFont typeface="Arial" panose="020B0604020202020204" pitchFamily="34" charset="0"/>
        <a:buChar char="•"/>
        <a:defRPr sz="1100" kern="1200" spc="0" baseline="0">
          <a:solidFill>
            <a:schemeClr val="tx1"/>
          </a:solidFill>
          <a:latin typeface="+mn-lt"/>
          <a:ea typeface="+mn-ea"/>
          <a:cs typeface="+mn-cs"/>
        </a:defRPr>
      </a:lvl3pPr>
      <a:lvl4pPr marL="741884" indent="144000" algn="l" defTabSz="801866" rtl="0" eaLnBrk="1" latinLnBrk="0" hangingPunct="1">
        <a:lnSpc>
          <a:spcPct val="105000"/>
        </a:lnSpc>
        <a:spcBef>
          <a:spcPts val="0"/>
        </a:spcBef>
        <a:spcAft>
          <a:spcPts val="877"/>
        </a:spcAft>
        <a:buClrTx/>
        <a:buFont typeface="Arial" panose="020B0604020202020204" pitchFamily="34" charset="0"/>
        <a:buChar char="•"/>
        <a:defRPr sz="1100" kern="1200" spc="0" baseline="0">
          <a:solidFill>
            <a:schemeClr val="tx1"/>
          </a:solidFill>
          <a:latin typeface="+mn-lt"/>
          <a:ea typeface="+mn-ea"/>
          <a:cs typeface="+mn-cs"/>
        </a:defRPr>
      </a:lvl4pPr>
      <a:lvl5pPr marL="978655" indent="144000" algn="l" defTabSz="801866" rtl="0" eaLnBrk="1" latinLnBrk="0" hangingPunct="1">
        <a:lnSpc>
          <a:spcPct val="105000"/>
        </a:lnSpc>
        <a:spcBef>
          <a:spcPts val="0"/>
        </a:spcBef>
        <a:spcAft>
          <a:spcPts val="877"/>
        </a:spcAft>
        <a:buClrTx/>
        <a:buFont typeface="Arial" panose="020B0604020202020204" pitchFamily="34" charset="0"/>
        <a:buChar char="•"/>
        <a:defRPr sz="1100" kern="1200" spc="0" baseline="0">
          <a:solidFill>
            <a:schemeClr val="tx1"/>
          </a:solidFill>
          <a:latin typeface="+mn-lt"/>
          <a:ea typeface="+mn-ea"/>
          <a:cs typeface="+mn-cs"/>
        </a:defRPr>
      </a:lvl5pPr>
      <a:lvl6pPr marL="2205132" indent="-200467" algn="l" defTabSz="80186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6pPr>
      <a:lvl7pPr marL="2606065" indent="-200467" algn="l" defTabSz="80186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7pPr>
      <a:lvl8pPr marL="3006998" indent="-200467" algn="l" defTabSz="80186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8pPr>
      <a:lvl9pPr marL="3407931" indent="-200467" algn="l" defTabSz="801866" rtl="0" eaLnBrk="1" latinLnBrk="0" hangingPunct="1">
        <a:lnSpc>
          <a:spcPct val="90000"/>
        </a:lnSpc>
        <a:spcBef>
          <a:spcPts val="438"/>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866" rtl="0" eaLnBrk="1" latinLnBrk="0" hangingPunct="1">
        <a:defRPr sz="1579" kern="1200">
          <a:solidFill>
            <a:schemeClr val="tx1"/>
          </a:solidFill>
          <a:latin typeface="+mn-lt"/>
          <a:ea typeface="+mn-ea"/>
          <a:cs typeface="+mn-cs"/>
        </a:defRPr>
      </a:lvl1pPr>
      <a:lvl2pPr marL="400933" algn="l" defTabSz="801866" rtl="0" eaLnBrk="1" latinLnBrk="0" hangingPunct="1">
        <a:defRPr sz="1579" kern="1200">
          <a:solidFill>
            <a:schemeClr val="tx1"/>
          </a:solidFill>
          <a:latin typeface="+mn-lt"/>
          <a:ea typeface="+mn-ea"/>
          <a:cs typeface="+mn-cs"/>
        </a:defRPr>
      </a:lvl2pPr>
      <a:lvl3pPr marL="801866" algn="l" defTabSz="801866" rtl="0" eaLnBrk="1" latinLnBrk="0" hangingPunct="1">
        <a:defRPr sz="1579" kern="1200">
          <a:solidFill>
            <a:schemeClr val="tx1"/>
          </a:solidFill>
          <a:latin typeface="+mn-lt"/>
          <a:ea typeface="+mn-ea"/>
          <a:cs typeface="+mn-cs"/>
        </a:defRPr>
      </a:lvl3pPr>
      <a:lvl4pPr marL="1202799" algn="l" defTabSz="801866" rtl="0" eaLnBrk="1" latinLnBrk="0" hangingPunct="1">
        <a:defRPr sz="1579" kern="1200">
          <a:solidFill>
            <a:schemeClr val="tx1"/>
          </a:solidFill>
          <a:latin typeface="+mn-lt"/>
          <a:ea typeface="+mn-ea"/>
          <a:cs typeface="+mn-cs"/>
        </a:defRPr>
      </a:lvl4pPr>
      <a:lvl5pPr marL="1603732" algn="l" defTabSz="801866" rtl="0" eaLnBrk="1" latinLnBrk="0" hangingPunct="1">
        <a:defRPr sz="1579" kern="1200">
          <a:solidFill>
            <a:schemeClr val="tx1"/>
          </a:solidFill>
          <a:latin typeface="+mn-lt"/>
          <a:ea typeface="+mn-ea"/>
          <a:cs typeface="+mn-cs"/>
        </a:defRPr>
      </a:lvl5pPr>
      <a:lvl6pPr marL="2004665" algn="l" defTabSz="801866" rtl="0" eaLnBrk="1" latinLnBrk="0" hangingPunct="1">
        <a:defRPr sz="1579" kern="1200">
          <a:solidFill>
            <a:schemeClr val="tx1"/>
          </a:solidFill>
          <a:latin typeface="+mn-lt"/>
          <a:ea typeface="+mn-ea"/>
          <a:cs typeface="+mn-cs"/>
        </a:defRPr>
      </a:lvl6pPr>
      <a:lvl7pPr marL="2405598" algn="l" defTabSz="801866" rtl="0" eaLnBrk="1" latinLnBrk="0" hangingPunct="1">
        <a:defRPr sz="1579" kern="1200">
          <a:solidFill>
            <a:schemeClr val="tx1"/>
          </a:solidFill>
          <a:latin typeface="+mn-lt"/>
          <a:ea typeface="+mn-ea"/>
          <a:cs typeface="+mn-cs"/>
        </a:defRPr>
      </a:lvl7pPr>
      <a:lvl8pPr marL="2806531" algn="l" defTabSz="801866" rtl="0" eaLnBrk="1" latinLnBrk="0" hangingPunct="1">
        <a:defRPr sz="1579" kern="1200">
          <a:solidFill>
            <a:schemeClr val="tx1"/>
          </a:solidFill>
          <a:latin typeface="+mn-lt"/>
          <a:ea typeface="+mn-ea"/>
          <a:cs typeface="+mn-cs"/>
        </a:defRPr>
      </a:lvl8pPr>
      <a:lvl9pPr marL="3207464" algn="l" defTabSz="801866"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6" userDrawn="1">
          <p15:clr>
            <a:srgbClr val="A4A3A4"/>
          </p15:clr>
        </p15:guide>
        <p15:guide id="3" pos="6543" userDrawn="1">
          <p15:clr>
            <a:srgbClr val="A4A3A4"/>
          </p15:clr>
        </p15:guide>
        <p15:guide id="6" orient="horz" pos="4506" userDrawn="1">
          <p15:clr>
            <a:srgbClr val="A4A3A4"/>
          </p15:clr>
        </p15:guide>
        <p15:guide id="17" pos="192"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A119B21-CF54-95DB-4A75-A75DF939F308}"/>
              </a:ext>
            </a:extLst>
          </p:cNvPr>
          <p:cNvSpPr>
            <a:spLocks noGrp="1"/>
          </p:cNvSpPr>
          <p:nvPr>
            <p:ph type="sldNum" sz="quarter" idx="12"/>
          </p:nvPr>
        </p:nvSpPr>
        <p:spPr>
          <a:xfrm>
            <a:off x="8946271" y="7087027"/>
            <a:ext cx="1421399" cy="214290"/>
          </a:xfrm>
        </p:spPr>
        <p:txBody>
          <a:bodyPr/>
          <a:lstStyle/>
          <a:p>
            <a:fld id="{2E3DA03E-4D55-472D-88F2-AC8048B0B742}" type="slidenum">
              <a:rPr lang="de-DE" smtClean="0"/>
              <a:pPr/>
              <a:t>1</a:t>
            </a:fld>
            <a:endParaRPr lang="de-DE"/>
          </a:p>
        </p:txBody>
      </p:sp>
      <p:sp>
        <p:nvSpPr>
          <p:cNvPr id="3" name="Titel 2">
            <a:extLst>
              <a:ext uri="{FF2B5EF4-FFF2-40B4-BE49-F238E27FC236}">
                <a16:creationId xmlns:a16="http://schemas.microsoft.com/office/drawing/2014/main" id="{F3D3C80F-380A-3FC2-87CF-CAB7C2A071BA}"/>
              </a:ext>
            </a:extLst>
          </p:cNvPr>
          <p:cNvSpPr>
            <a:spLocks noGrp="1"/>
          </p:cNvSpPr>
          <p:nvPr>
            <p:ph type="title"/>
          </p:nvPr>
        </p:nvSpPr>
        <p:spPr>
          <a:xfrm>
            <a:off x="304800" y="426266"/>
            <a:ext cx="6619875" cy="1048204"/>
          </a:xfrm>
        </p:spPr>
        <p:txBody>
          <a:bodyPr/>
          <a:lstStyle/>
          <a:p>
            <a:r>
              <a:rPr lang="de-DE"/>
              <a:t>Was ändert sich für mich mit der neuen Grundsicherung?</a:t>
            </a:r>
            <a:br>
              <a:rPr lang="de-DE"/>
            </a:br>
            <a:endParaRPr lang="de-DE"/>
          </a:p>
        </p:txBody>
      </p:sp>
      <p:pic>
        <p:nvPicPr>
          <p:cNvPr id="5" name="Onlinebild-Platzhalter 4" descr="Person, die an einer Tabelle schreibt">
            <a:extLst>
              <a:ext uri="{FF2B5EF4-FFF2-40B4-BE49-F238E27FC236}">
                <a16:creationId xmlns:a16="http://schemas.microsoft.com/office/drawing/2014/main" id="{2A4E50BF-142A-0576-B194-0AA44E861FD5}"/>
              </a:ext>
            </a:extLst>
          </p:cNvPr>
          <p:cNvPicPr>
            <a:picLocks noGrp="1" noChangeAspect="1"/>
          </p:cNvPicPr>
          <p:nvPr>
            <p:ph type="clipArt" sz="quarter" idx="13"/>
          </p:nvPr>
        </p:nvPicPr>
        <p:blipFill>
          <a:blip r:embed="rId2">
            <a:extLst>
              <a:ext uri="{28A0092B-C50C-407E-A947-70E740481C1C}">
                <a14:useLocalDpi xmlns:a14="http://schemas.microsoft.com/office/drawing/2010/main" val="0"/>
              </a:ext>
            </a:extLst>
          </a:blip>
          <a:stretch>
            <a:fillRect/>
          </a:stretch>
        </p:blipFill>
        <p:spPr>
          <a:xfrm>
            <a:off x="7419975" y="916630"/>
            <a:ext cx="2947988" cy="1965627"/>
          </a:xfrm>
        </p:spPr>
      </p:pic>
      <p:sp>
        <p:nvSpPr>
          <p:cNvPr id="8" name="Textfeld 7">
            <a:extLst>
              <a:ext uri="{FF2B5EF4-FFF2-40B4-BE49-F238E27FC236}">
                <a16:creationId xmlns:a16="http://schemas.microsoft.com/office/drawing/2014/main" id="{EFDDF58D-AFE7-03AD-E9BD-11C94248FB80}"/>
              </a:ext>
            </a:extLst>
          </p:cNvPr>
          <p:cNvSpPr txBox="1"/>
          <p:nvPr/>
        </p:nvSpPr>
        <p:spPr>
          <a:xfrm>
            <a:off x="304800" y="1529524"/>
            <a:ext cx="6619875" cy="2250314"/>
          </a:xfrm>
          <a:prstGeom prst="rect">
            <a:avLst/>
          </a:prstGeom>
          <a:noFill/>
        </p:spPr>
        <p:txBody>
          <a:bodyPr wrap="square" lIns="0" tIns="0" rIns="0" bIns="0">
            <a:noAutofit/>
          </a:bodyPr>
          <a:lstStyle/>
          <a:p>
            <a:r>
              <a:rPr lang="de-DE" sz="1600"/>
              <a:t>Die Änderungen in der Grundsicherung für Arbeitsuchende verfolgen zwei Ziele: Sie sollen die Aufnahme einer Arbeit oder Ausbildung beschleunigen und die Zusammenarbeit mit dem Jobcenter verbindlicher machen.</a:t>
            </a:r>
          </a:p>
          <a:p>
            <a:endParaRPr lang="de-DE" sz="1600"/>
          </a:p>
          <a:p>
            <a:r>
              <a:rPr lang="de-DE" sz="1600"/>
              <a:t>Für Sie bedeutet das: Wenn Sie aktiv mitwirken, Termine wahrnehmen und gemeinsam mit dem Jobcenter an Ihrer beruflichen Integration arbeiten, werden Sie wie gewohnt unterstützt und begleitet. Gleichzeitig wird klarer geregelt, welche Folgen es hat, wenn Sie nicht mitwirken. </a:t>
            </a:r>
          </a:p>
        </p:txBody>
      </p:sp>
      <p:graphicFrame>
        <p:nvGraphicFramePr>
          <p:cNvPr id="10" name="Tabelle 9">
            <a:extLst>
              <a:ext uri="{FF2B5EF4-FFF2-40B4-BE49-F238E27FC236}">
                <a16:creationId xmlns:a16="http://schemas.microsoft.com/office/drawing/2014/main" id="{48F13514-B123-1AAF-8957-BF2964E8625C}"/>
              </a:ext>
            </a:extLst>
          </p:cNvPr>
          <p:cNvGraphicFramePr>
            <a:graphicFrameLocks noGrp="1"/>
          </p:cNvGraphicFramePr>
          <p:nvPr>
            <p:extLst>
              <p:ext uri="{D42A27DB-BD31-4B8C-83A1-F6EECF244321}">
                <p14:modId xmlns:p14="http://schemas.microsoft.com/office/powerpoint/2010/main" val="1282890275"/>
              </p:ext>
            </p:extLst>
          </p:nvPr>
        </p:nvGraphicFramePr>
        <p:xfrm>
          <a:off x="304799" y="4176713"/>
          <a:ext cx="10082213" cy="3073292"/>
        </p:xfrm>
        <a:graphic>
          <a:graphicData uri="http://schemas.openxmlformats.org/drawingml/2006/table">
            <a:tbl>
              <a:tblPr bandRow="1">
                <a:tableStyleId>{7E9639D4-E3E2-4D34-9284-5A2195B3D0D7}</a:tableStyleId>
              </a:tblPr>
              <a:tblGrid>
                <a:gridCol w="3435928">
                  <a:extLst>
                    <a:ext uri="{9D8B030D-6E8A-4147-A177-3AD203B41FA5}">
                      <a16:colId xmlns:a16="http://schemas.microsoft.com/office/drawing/2014/main" val="600689984"/>
                    </a:ext>
                  </a:extLst>
                </a:gridCol>
                <a:gridCol w="6646285">
                  <a:extLst>
                    <a:ext uri="{9D8B030D-6E8A-4147-A177-3AD203B41FA5}">
                      <a16:colId xmlns:a16="http://schemas.microsoft.com/office/drawing/2014/main" val="140052907"/>
                    </a:ext>
                  </a:extLst>
                </a:gridCol>
              </a:tblGrid>
              <a:tr h="370840">
                <a:tc>
                  <a:txBody>
                    <a:bodyPr/>
                    <a:lstStyle/>
                    <a:p>
                      <a:pPr>
                        <a:spcAft>
                          <a:spcPts val="600"/>
                        </a:spcAft>
                      </a:pPr>
                      <a:r>
                        <a:rPr lang="de-DE" sz="1600" b="1"/>
                        <a:t>Wie beginnt die Zusammenarbeit mit dem Jobcenter?</a:t>
                      </a:r>
                      <a:endParaRPr lang="de-DE" sz="1600"/>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1100" kern="1200">
                          <a:solidFill>
                            <a:schemeClr val="tx1"/>
                          </a:solidFill>
                          <a:effectLst/>
                          <a:latin typeface="+mn-lt"/>
                          <a:ea typeface="+mn-ea"/>
                          <a:cs typeface="+mn-cs"/>
                        </a:rPr>
                        <a:t>Das erste Gespräch findet immer persönlich im Jobcenter statt. Damit wird von Anfang an eine gute Grundlage für die Zusammenarbeit geschaffen. </a:t>
                      </a:r>
                    </a:p>
                    <a:p>
                      <a:endParaRPr lang="de-DE" sz="1100" kern="1200">
                        <a:solidFill>
                          <a:schemeClr val="tx1"/>
                        </a:solidFill>
                        <a:effectLst/>
                        <a:latin typeface="+mn-lt"/>
                        <a:ea typeface="+mn-ea"/>
                        <a:cs typeface="+mn-cs"/>
                      </a:endParaRPr>
                    </a:p>
                    <a:p>
                      <a:r>
                        <a:rPr lang="de-DE" sz="1100" kern="1200">
                          <a:solidFill>
                            <a:schemeClr val="tx1"/>
                          </a:solidFill>
                          <a:effectLst/>
                          <a:latin typeface="+mn-lt"/>
                          <a:ea typeface="+mn-ea"/>
                          <a:cs typeface="+mn-cs"/>
                        </a:rPr>
                        <a:t>Das Gespräch hilft, Ihre Situation besser zu erfassen und die nächsten Schritte gemeinsam zu besprechen. Vor Ort werden Ihre Potenziale analysiert und der Kooperationsplan erstellt.</a:t>
                      </a:r>
                      <a:endParaRPr lang="de-DE" sz="1579" kern="1200">
                        <a:solidFill>
                          <a:schemeClr val="tx1"/>
                        </a:solidFill>
                        <a:effectLst/>
                        <a:latin typeface="+mn-lt"/>
                        <a:ea typeface="+mn-ea"/>
                        <a:cs typeface="+mn-cs"/>
                      </a:endParaRP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15113"/>
                  </a:ext>
                </a:extLst>
              </a:tr>
              <a:tr h="370840">
                <a:tc>
                  <a:txBody>
                    <a:bodyPr/>
                    <a:lstStyle/>
                    <a:p>
                      <a:pPr marL="0" marR="0" indent="0" algn="l" defTabSz="801866" rtl="0" eaLnBrk="1" fontAlgn="auto" latinLnBrk="0" hangingPunct="1">
                        <a:lnSpc>
                          <a:spcPct val="100000"/>
                        </a:lnSpc>
                        <a:spcBef>
                          <a:spcPts val="0"/>
                        </a:spcBef>
                        <a:spcAft>
                          <a:spcPts val="600"/>
                        </a:spcAft>
                        <a:buClrTx/>
                        <a:buSzTx/>
                        <a:buFontTx/>
                        <a:buNone/>
                        <a:tabLst/>
                        <a:defRPr/>
                      </a:pPr>
                      <a:r>
                        <a:rPr lang="de-DE" sz="1600" b="1"/>
                        <a:t>Was ist der Kooperationsplan – und wie werden Mitwirkungspflichten festgelegt? </a:t>
                      </a:r>
                      <a:br>
                        <a:rPr lang="de-DE" sz="1600"/>
                      </a:br>
                      <a:endParaRPr lang="de-DE" sz="1600"/>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Der Kooperationsplan ist die Grundlage für die Zusammenarbeit mit dem Jobcenter. Er gibt Ihnen und dem Jobcenter Orientierung und dient als „roter Faden“ auf Ihrem Weg in Arbeit oder Ausbildung. Der Kooperationsplan enthält zudem für Sie ein persönliches Angebot zur Beratung, Unterstützung oder Vermittlung. </a:t>
                      </a:r>
                    </a:p>
                    <a:p>
                      <a:pPr>
                        <a:lnSpc>
                          <a:spcPct val="120000"/>
                        </a:lnSpc>
                        <a:spcAft>
                          <a:spcPts val="600"/>
                        </a:spcAft>
                      </a:pPr>
                      <a:r>
                        <a:rPr lang="de-DE" sz="1100"/>
                        <a:t>Wenn Sie Vereinbarungen aus dem Kooperationsplan nicht einhalten (wenn Sie sich z.B. ohne einen wichtigen Grund nicht bewerben, Arbeit ablehnen oder Fördermaßnahmen abbrechen), werden Sie hierzu verbindlich aufgefordert. Eine solche Verpflichtung ist zukünftig auch schon nach einem ersten, ohne wichtigen Grund versäumten Termin möglich. Sollten Sie diesen Mitwirkungspflichten nicht nachkommen, sind Leistungsminderungen möglich.</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369295"/>
                  </a:ext>
                </a:extLst>
              </a:tr>
            </a:tbl>
          </a:graphicData>
        </a:graphic>
      </p:graphicFrame>
    </p:spTree>
    <p:extLst>
      <p:ext uri="{BB962C8B-B14F-4D97-AF65-F5344CB8AC3E}">
        <p14:creationId xmlns:p14="http://schemas.microsoft.com/office/powerpoint/2010/main" val="380957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532219C-B4C4-96E9-ADFD-D7A930092E14}"/>
              </a:ext>
            </a:extLst>
          </p:cNvPr>
          <p:cNvSpPr>
            <a:spLocks noGrp="1"/>
          </p:cNvSpPr>
          <p:nvPr>
            <p:ph type="ftr" sz="quarter" idx="11"/>
          </p:nvPr>
        </p:nvSpPr>
        <p:spPr/>
        <p:txBody>
          <a:bodyPr/>
          <a:lstStyle/>
          <a:p>
            <a:r>
              <a:rPr lang="de-DE"/>
              <a:t>Was ändert sich für mich mit der neuen Grundsicherung?</a:t>
            </a:r>
            <a:endParaRPr lang="de-DE" sz="1100"/>
          </a:p>
        </p:txBody>
      </p:sp>
      <p:sp>
        <p:nvSpPr>
          <p:cNvPr id="3" name="Foliennummernplatzhalter 2">
            <a:extLst>
              <a:ext uri="{FF2B5EF4-FFF2-40B4-BE49-F238E27FC236}">
                <a16:creationId xmlns:a16="http://schemas.microsoft.com/office/drawing/2014/main" id="{F19CBD05-85E7-90FA-DEC5-34FF337A2812}"/>
              </a:ext>
            </a:extLst>
          </p:cNvPr>
          <p:cNvSpPr>
            <a:spLocks noGrp="1"/>
          </p:cNvSpPr>
          <p:nvPr>
            <p:ph type="sldNum" sz="quarter" idx="12"/>
          </p:nvPr>
        </p:nvSpPr>
        <p:spPr/>
        <p:txBody>
          <a:bodyPr/>
          <a:lstStyle/>
          <a:p>
            <a:fld id="{2E3DA03E-4D55-472D-88F2-AC8048B0B742}" type="slidenum">
              <a:rPr lang="de-DE" smtClean="0"/>
              <a:pPr/>
              <a:t>2</a:t>
            </a:fld>
            <a:endParaRPr lang="de-DE"/>
          </a:p>
        </p:txBody>
      </p:sp>
      <p:graphicFrame>
        <p:nvGraphicFramePr>
          <p:cNvPr id="4" name="Tabelle 3">
            <a:extLst>
              <a:ext uri="{FF2B5EF4-FFF2-40B4-BE49-F238E27FC236}">
                <a16:creationId xmlns:a16="http://schemas.microsoft.com/office/drawing/2014/main" id="{D7C99357-8EF3-344C-D962-5FF5C6106A2C}"/>
              </a:ext>
            </a:extLst>
          </p:cNvPr>
          <p:cNvGraphicFramePr>
            <a:graphicFrameLocks noGrp="1"/>
          </p:cNvGraphicFramePr>
          <p:nvPr>
            <p:extLst>
              <p:ext uri="{D42A27DB-BD31-4B8C-83A1-F6EECF244321}">
                <p14:modId xmlns:p14="http://schemas.microsoft.com/office/powerpoint/2010/main" val="2700419426"/>
              </p:ext>
            </p:extLst>
          </p:nvPr>
        </p:nvGraphicFramePr>
        <p:xfrm>
          <a:off x="304799" y="406400"/>
          <a:ext cx="10082213" cy="5916443"/>
        </p:xfrm>
        <a:graphic>
          <a:graphicData uri="http://schemas.openxmlformats.org/drawingml/2006/table">
            <a:tbl>
              <a:tblPr bandRow="1">
                <a:tableStyleId>{7E9639D4-E3E2-4D34-9284-5A2195B3D0D7}</a:tableStyleId>
              </a:tblPr>
              <a:tblGrid>
                <a:gridCol w="3435928">
                  <a:extLst>
                    <a:ext uri="{9D8B030D-6E8A-4147-A177-3AD203B41FA5}">
                      <a16:colId xmlns:a16="http://schemas.microsoft.com/office/drawing/2014/main" val="600689984"/>
                    </a:ext>
                  </a:extLst>
                </a:gridCol>
                <a:gridCol w="6646285">
                  <a:extLst>
                    <a:ext uri="{9D8B030D-6E8A-4147-A177-3AD203B41FA5}">
                      <a16:colId xmlns:a16="http://schemas.microsoft.com/office/drawing/2014/main" val="140052907"/>
                    </a:ext>
                  </a:extLst>
                </a:gridCol>
              </a:tblGrid>
              <a:tr h="370840">
                <a:tc>
                  <a:txBody>
                    <a:bodyPr/>
                    <a:lstStyle/>
                    <a:p>
                      <a:pPr>
                        <a:spcAft>
                          <a:spcPts val="600"/>
                        </a:spcAft>
                      </a:pPr>
                      <a:r>
                        <a:rPr lang="de-DE" sz="1600" b="1"/>
                        <a:t>Welche Rolle spielt die Vermittlung in Arbeit oder Ausbildung?</a:t>
                      </a:r>
                      <a:endParaRPr lang="de-DE" sz="1600"/>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Ihre Vermittlung in Arbeit oder Ausbildung ist unser wichtigstes Anliegen. Das Jobcenter unterstützt </a:t>
                      </a:r>
                      <a:r>
                        <a:rPr lang="de-DE" sz="1100">
                          <a:solidFill>
                            <a:srgbClr val="FF0000"/>
                          </a:solidFill>
                        </a:rPr>
                        <a:t>S</a:t>
                      </a:r>
                      <a:r>
                        <a:rPr lang="de-DE" sz="1100"/>
                        <a:t>ie dabei, möglichst schnell eine neue Arbeit zu finden. Denn: Wenn Sie gute Chancen auf dem Arbeitsmarkt haben, sollen diese auch gleich genutzt werden. Dabei wird aber darauf geachtet, dass die neue Arbeit eine dauerhafte Perspektive bietet.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15113"/>
                  </a:ext>
                </a:extLst>
              </a:tr>
              <a:tr h="370840">
                <a:tc>
                  <a:txBody>
                    <a:bodyPr/>
                    <a:lstStyle/>
                    <a:p>
                      <a:r>
                        <a:rPr lang="de-DE" sz="1579" b="1" kern="1200">
                          <a:solidFill>
                            <a:schemeClr val="tx1"/>
                          </a:solidFill>
                          <a:effectLst/>
                          <a:latin typeface="+mn-lt"/>
                          <a:ea typeface="+mn-ea"/>
                          <a:cs typeface="+mn-cs"/>
                        </a:rPr>
                        <a:t>Was bedeutet das für Weiterbildungen, Qualifizierungen und andere Förderungen?</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Auch künftig gilt: Wenn eine Weiterbildung oder Qualifizierung Ihre Chancen auf eine dauerhafte Beschäftigung verbessern, können Sie diese und auch andere Förderungen erhalten. Kurzfristige Arbeitsaufnahmen ohne Perspektive sollen vermieden werden.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369295"/>
                  </a:ext>
                </a:extLst>
              </a:tr>
              <a:tr h="370840">
                <a:tc>
                  <a:txBody>
                    <a:bodyPr/>
                    <a:lstStyle/>
                    <a:p>
                      <a:r>
                        <a:rPr lang="de-DE" sz="1579" b="1" kern="1200">
                          <a:solidFill>
                            <a:schemeClr val="tx1"/>
                          </a:solidFill>
                          <a:effectLst/>
                          <a:latin typeface="+mn-lt"/>
                          <a:ea typeface="+mn-ea"/>
                          <a:cs typeface="+mn-cs"/>
                        </a:rPr>
                        <a:t>Welche Rolle spielt Gesundheit? </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Viele Menschen finden keine Arbeit, weil sie gesundheitliche Einschränkungen haben. Deshalb sollen die Jobcenter zukünftig gesundheitliche Aspekte in der Beratung stärker berücksichtigen, unter anderem indem sie gezielt über passende Angebote informieren – zum Beispiel zur Prävention (Vorbeugung) oder zur Rehabilitation (Wiederherstellung der Gesundheit).</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285602"/>
                  </a:ext>
                </a:extLst>
              </a:tr>
              <a:tr h="370840">
                <a:tc>
                  <a:txBody>
                    <a:bodyPr/>
                    <a:lstStyle/>
                    <a:p>
                      <a:r>
                        <a:rPr lang="de-DE" sz="1579" b="1" kern="1200">
                          <a:solidFill>
                            <a:schemeClr val="tx1"/>
                          </a:solidFill>
                          <a:effectLst/>
                          <a:latin typeface="+mn-lt"/>
                          <a:ea typeface="+mn-ea"/>
                          <a:cs typeface="+mn-cs"/>
                        </a:rPr>
                        <a:t>Was ändert sich bei den Fördermöglichkeiten?</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Die bestehenden Fördermöglichkeiten bleiben erhalten und werden an einigen Stellen verbessert. So bleibt der Soziale Arbeitsmarkt nach § 16i SGB II bestehen. </a:t>
                      </a:r>
                    </a:p>
                    <a:p>
                      <a:pPr>
                        <a:lnSpc>
                          <a:spcPct val="120000"/>
                        </a:lnSpc>
                        <a:spcAft>
                          <a:spcPts val="600"/>
                        </a:spcAft>
                      </a:pPr>
                      <a:r>
                        <a:rPr lang="de-DE" sz="1100"/>
                        <a:t>Auch die Förderung nach § 16e SGB II für Langzeitleistungsbeziehende bleibt. Neu ist: Für den Zugang ist künftig entscheidend, wie lange Sie bereits Leistungen beziehen – nicht mehr, wie lange Sie arbeitslos sind. Dadurch wird es für viele Menschen einfacher, eine Förderung zu erhalten. Zudem sind Sie nun gegen Arbeitslosigkeit versichert. Das bedeutet Sie können unter bestimmten Voraussetzungen später Anspruch auf Arbeitslosengeld haben.</a:t>
                      </a:r>
                    </a:p>
                    <a:p>
                      <a:pPr>
                        <a:lnSpc>
                          <a:spcPct val="120000"/>
                        </a:lnSpc>
                        <a:spcAft>
                          <a:spcPts val="600"/>
                        </a:spcAft>
                      </a:pPr>
                      <a:r>
                        <a:rPr lang="de-DE" sz="1100"/>
                        <a:t>Auch die Freie Förderung nach § 16f SGB II wird flexibler. Das Jobcenter kann damit stärker auf Ihre persönliche Situation eingehen und passgenaue Angebote entwickeln – zum Beispiel, wenn Sie gesundheitliche Einschränkungen haben oder besondere Unterstützung benötigen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915120"/>
                  </a:ext>
                </a:extLst>
              </a:tr>
              <a:tr h="370840">
                <a:tc>
                  <a:txBody>
                    <a:bodyPr/>
                    <a:lstStyle/>
                    <a:p>
                      <a:r>
                        <a:rPr lang="de-DE" sz="1579" b="1" kern="1200">
                          <a:solidFill>
                            <a:schemeClr val="tx1"/>
                          </a:solidFill>
                          <a:effectLst/>
                          <a:latin typeface="+mn-lt"/>
                          <a:ea typeface="+mn-ea"/>
                          <a:cs typeface="+mn-cs"/>
                        </a:rPr>
                        <a:t>Was wird von mir erwartet?</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Wenn Sie Leistungen nach dem SGB II beziehen, sind Sie verpflichtet, aktiv mitzuwirken. Dazu gehört zum Beispiel, dass Sie Termine wahrnehmen, sich auf Stellen bewerben, oder andere vereinbarte Schritte aus dem Kooperationsplan umsetzen.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7940738"/>
                  </a:ext>
                </a:extLst>
              </a:tr>
            </a:tbl>
          </a:graphicData>
        </a:graphic>
      </p:graphicFrame>
    </p:spTree>
    <p:extLst>
      <p:ext uri="{BB962C8B-B14F-4D97-AF65-F5344CB8AC3E}">
        <p14:creationId xmlns:p14="http://schemas.microsoft.com/office/powerpoint/2010/main" val="1249242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59F49-1649-CD57-010B-A1B3A90DD0A6}"/>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6560317C-AD92-1225-144B-02C769BAB83F}"/>
              </a:ext>
            </a:extLst>
          </p:cNvPr>
          <p:cNvSpPr>
            <a:spLocks noGrp="1"/>
          </p:cNvSpPr>
          <p:nvPr>
            <p:ph type="ftr" sz="quarter" idx="11"/>
          </p:nvPr>
        </p:nvSpPr>
        <p:spPr/>
        <p:txBody>
          <a:bodyPr/>
          <a:lstStyle/>
          <a:p>
            <a:r>
              <a:rPr lang="de-DE"/>
              <a:t>Was ändert sich für mich mit der neuen Grundsicherung?</a:t>
            </a:r>
            <a:endParaRPr lang="de-DE" sz="1100"/>
          </a:p>
        </p:txBody>
      </p:sp>
      <p:sp>
        <p:nvSpPr>
          <p:cNvPr id="3" name="Foliennummernplatzhalter 2">
            <a:extLst>
              <a:ext uri="{FF2B5EF4-FFF2-40B4-BE49-F238E27FC236}">
                <a16:creationId xmlns:a16="http://schemas.microsoft.com/office/drawing/2014/main" id="{7052082B-BDCB-E7C6-9A74-C485115F13C1}"/>
              </a:ext>
            </a:extLst>
          </p:cNvPr>
          <p:cNvSpPr>
            <a:spLocks noGrp="1"/>
          </p:cNvSpPr>
          <p:nvPr>
            <p:ph type="sldNum" sz="quarter" idx="12"/>
          </p:nvPr>
        </p:nvSpPr>
        <p:spPr/>
        <p:txBody>
          <a:bodyPr/>
          <a:lstStyle/>
          <a:p>
            <a:fld id="{2E3DA03E-4D55-472D-88F2-AC8048B0B742}" type="slidenum">
              <a:rPr lang="de-DE" smtClean="0"/>
              <a:pPr/>
              <a:t>3</a:t>
            </a:fld>
            <a:endParaRPr lang="de-DE"/>
          </a:p>
        </p:txBody>
      </p:sp>
      <p:graphicFrame>
        <p:nvGraphicFramePr>
          <p:cNvPr id="4" name="Tabelle 3">
            <a:extLst>
              <a:ext uri="{FF2B5EF4-FFF2-40B4-BE49-F238E27FC236}">
                <a16:creationId xmlns:a16="http://schemas.microsoft.com/office/drawing/2014/main" id="{B78062DF-63B8-1318-88A2-BE6C2F89458F}"/>
              </a:ext>
            </a:extLst>
          </p:cNvPr>
          <p:cNvGraphicFramePr>
            <a:graphicFrameLocks noGrp="1"/>
          </p:cNvGraphicFramePr>
          <p:nvPr>
            <p:extLst>
              <p:ext uri="{D42A27DB-BD31-4B8C-83A1-F6EECF244321}">
                <p14:modId xmlns:p14="http://schemas.microsoft.com/office/powerpoint/2010/main" val="2591570739"/>
              </p:ext>
            </p:extLst>
          </p:nvPr>
        </p:nvGraphicFramePr>
        <p:xfrm>
          <a:off x="304799" y="406400"/>
          <a:ext cx="10082213" cy="6046154"/>
        </p:xfrm>
        <a:graphic>
          <a:graphicData uri="http://schemas.openxmlformats.org/drawingml/2006/table">
            <a:tbl>
              <a:tblPr bandRow="1">
                <a:tableStyleId>{7E9639D4-E3E2-4D34-9284-5A2195B3D0D7}</a:tableStyleId>
              </a:tblPr>
              <a:tblGrid>
                <a:gridCol w="3435928">
                  <a:extLst>
                    <a:ext uri="{9D8B030D-6E8A-4147-A177-3AD203B41FA5}">
                      <a16:colId xmlns:a16="http://schemas.microsoft.com/office/drawing/2014/main" val="600689984"/>
                    </a:ext>
                  </a:extLst>
                </a:gridCol>
                <a:gridCol w="6646285">
                  <a:extLst>
                    <a:ext uri="{9D8B030D-6E8A-4147-A177-3AD203B41FA5}">
                      <a16:colId xmlns:a16="http://schemas.microsoft.com/office/drawing/2014/main" val="140052907"/>
                    </a:ext>
                  </a:extLst>
                </a:gridCol>
              </a:tblGrid>
              <a:tr h="370840">
                <a:tc>
                  <a:txBody>
                    <a:bodyPr/>
                    <a:lstStyle/>
                    <a:p>
                      <a:r>
                        <a:rPr lang="de-DE" sz="1579" b="1" kern="1200">
                          <a:solidFill>
                            <a:schemeClr val="tx1"/>
                          </a:solidFill>
                          <a:effectLst/>
                          <a:latin typeface="+mn-lt"/>
                          <a:ea typeface="+mn-ea"/>
                          <a:cs typeface="+mn-cs"/>
                        </a:rPr>
                        <a:t>Was passiert, wenn ich vereinbarte Schritte nicht einhalte?</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Wenn Sie Schritte aus dem Kooperationsplan nicht umsetzen, muss das Jobcenter Sie unmittelbar per Verwaltungsakt zur Mitwirkung verpflichten.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15113"/>
                  </a:ext>
                </a:extLst>
              </a:tr>
              <a:tr h="370840">
                <a:tc>
                  <a:txBody>
                    <a:bodyPr/>
                    <a:lstStyle/>
                    <a:p>
                      <a:r>
                        <a:rPr lang="de-DE" sz="1579" b="1" kern="1200">
                          <a:solidFill>
                            <a:schemeClr val="tx1"/>
                          </a:solidFill>
                          <a:effectLst/>
                          <a:latin typeface="+mn-lt"/>
                          <a:ea typeface="+mn-ea"/>
                          <a:cs typeface="+mn-cs"/>
                        </a:rPr>
                        <a:t>Was passiert, wenn ich eine Pflicht verletze?</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Wenn Sie ohne wichtigen Grund gegen Pflichten verstoßen, werden Ihre Leistungen gemindert. Neu ist: Die Höhe der Minderung ist einheitlich geregelt. Sie beträgt 30 Prozent Ihres Regelbedarfs für drei Monate. Das entspricht monatlich etwa 170 Euro, wenn Sie alleine leben, oder 150 Euro, wenn Sie mit einem (Ehe-)Partner zusammenleben.</a:t>
                      </a:r>
                    </a:p>
                    <a:p>
                      <a:pPr>
                        <a:lnSpc>
                          <a:spcPct val="120000"/>
                        </a:lnSpc>
                        <a:spcAft>
                          <a:spcPts val="600"/>
                        </a:spcAft>
                      </a:pPr>
                      <a:r>
                        <a:rPr lang="de-DE" sz="1100"/>
                        <a:t>Eine Pflichtverletzung liegt zum Beispiel vor, wenn Sie eine Maßnahme abbrechen oder sich nicht wie vereinbart bewerben.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369295"/>
                  </a:ext>
                </a:extLst>
              </a:tr>
              <a:tr h="370840">
                <a:tc>
                  <a:txBody>
                    <a:bodyPr/>
                    <a:lstStyle/>
                    <a:p>
                      <a:r>
                        <a:rPr lang="de-DE" sz="1579" b="1" kern="1200">
                          <a:solidFill>
                            <a:schemeClr val="tx1"/>
                          </a:solidFill>
                          <a:effectLst/>
                          <a:latin typeface="+mn-lt"/>
                          <a:ea typeface="+mn-ea"/>
                          <a:cs typeface="+mn-cs"/>
                        </a:rPr>
                        <a:t>Was gilt, wenn ich einen Termin im Jobcenter verpasse?</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Termine im Jobcenter sind wichtig für Ihre Beratung und weitere Planung. Deshalb gelten bei Terminversäumnissen klare Regeln:</a:t>
                      </a:r>
                    </a:p>
                    <a:p>
                      <a:pPr marL="171450" indent="-171450">
                        <a:lnSpc>
                          <a:spcPct val="120000"/>
                        </a:lnSpc>
                        <a:spcAft>
                          <a:spcPts val="600"/>
                        </a:spcAft>
                        <a:buFont typeface="Arial" panose="020B0604020202020204" pitchFamily="34" charset="0"/>
                        <a:buChar char="•"/>
                      </a:pPr>
                      <a:r>
                        <a:rPr lang="de-DE" sz="1100"/>
                        <a:t>Nach einem einmalig verpassten Termin passiert noch nichts. Dieser Termin hat jedoch Auswirkungen auf die hier weiter dargestellten Folgen.</a:t>
                      </a:r>
                    </a:p>
                    <a:p>
                      <a:pPr marL="171450" indent="-171450">
                        <a:lnSpc>
                          <a:spcPct val="120000"/>
                        </a:lnSpc>
                        <a:spcAft>
                          <a:spcPts val="600"/>
                        </a:spcAft>
                        <a:buFont typeface="Arial" panose="020B0604020202020204" pitchFamily="34" charset="0"/>
                        <a:buChar char="•"/>
                      </a:pPr>
                      <a:r>
                        <a:rPr lang="de-DE" sz="1100"/>
                        <a:t>Wenn Sie einen zweiten Termin ohne wichtigen Grund versäumen, wird Ihr Regelbedarf für einen Monat um 30 Prozent gemindert. Das sind rund 170 Euro, wenn Sie alleine leben, oder 150 Euro, wenn Sie mit einem (Ehe-)Partner zusammenleben.</a:t>
                      </a:r>
                    </a:p>
                    <a:p>
                      <a:pPr marL="171450" indent="-171450">
                        <a:lnSpc>
                          <a:spcPct val="120000"/>
                        </a:lnSpc>
                        <a:spcAft>
                          <a:spcPts val="600"/>
                        </a:spcAft>
                        <a:buFont typeface="Arial" panose="020B0604020202020204" pitchFamily="34" charset="0"/>
                        <a:buChar char="•"/>
                      </a:pPr>
                      <a:r>
                        <a:rPr lang="de-DE" sz="1100"/>
                        <a:t>Wenn Sie dreimal hintereinander ohne wichtigen Grund einen Termin verpassen, gelten Sie als nicht erreichbar. Damit entfällt Ihr Anspruch auf Grundsicherungsgeld. Die Kosten für Unterkunft und Heizung werden noch für einen Monat weitergezahlt und direkt an die Vermieterin oder den Vermieter überwiesen. Zu beachten ist Folgendes:  </a:t>
                      </a:r>
                    </a:p>
                    <a:p>
                      <a:pPr marL="360000" lvl="1" indent="-171450">
                        <a:lnSpc>
                          <a:spcPct val="120000"/>
                        </a:lnSpc>
                        <a:spcAft>
                          <a:spcPts val="600"/>
                        </a:spcAft>
                        <a:buFont typeface="Arial" panose="020B0604020202020204" pitchFamily="34" charset="0"/>
                        <a:buChar char="•"/>
                      </a:pPr>
                      <a:r>
                        <a:rPr lang="de-DE" sz="1100"/>
                        <a:t>Melden Sie sich innerhalb des ersten Monats wieder persönlich im Jobcenter, erhalten Sie den Regelbedarf für diesen Monat nachträglich – aber wegen des versäumten Termins um 30 Prozent gemindert.  </a:t>
                      </a:r>
                    </a:p>
                    <a:p>
                      <a:pPr marL="360000" lvl="1" indent="-171450">
                        <a:lnSpc>
                          <a:spcPct val="120000"/>
                        </a:lnSpc>
                        <a:spcAft>
                          <a:spcPts val="600"/>
                        </a:spcAft>
                        <a:buFont typeface="Arial" panose="020B0604020202020204" pitchFamily="34" charset="0"/>
                        <a:buChar char="•"/>
                      </a:pPr>
                      <a:r>
                        <a:rPr lang="de-DE" sz="1100"/>
                        <a:t>Erscheinen Sie innerhalb der Monatsfrist nicht persönlich im Jobcenter, werden die Leistungen komplett eingestellt. Wenn Sie danach wieder Leistungen beziehen möchten, müssen Sie einen neuen Antrag stellen und persönlich beim Jobcenter erscheinen.</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285602"/>
                  </a:ext>
                </a:extLst>
              </a:tr>
            </a:tbl>
          </a:graphicData>
        </a:graphic>
      </p:graphicFrame>
    </p:spTree>
    <p:extLst>
      <p:ext uri="{BB962C8B-B14F-4D97-AF65-F5344CB8AC3E}">
        <p14:creationId xmlns:p14="http://schemas.microsoft.com/office/powerpoint/2010/main" val="792451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FCDC-B153-CAB8-575A-EF5D308E9EFA}"/>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B6C73F47-0CB9-A009-8B95-77ACC9A05F2F}"/>
              </a:ext>
            </a:extLst>
          </p:cNvPr>
          <p:cNvSpPr>
            <a:spLocks noGrp="1"/>
          </p:cNvSpPr>
          <p:nvPr>
            <p:ph type="ftr" sz="quarter" idx="11"/>
          </p:nvPr>
        </p:nvSpPr>
        <p:spPr/>
        <p:txBody>
          <a:bodyPr/>
          <a:lstStyle/>
          <a:p>
            <a:r>
              <a:rPr lang="de-DE"/>
              <a:t>Was ändert sich für mich mit der neuen Grundsicherung?</a:t>
            </a:r>
            <a:endParaRPr lang="de-DE" sz="1100"/>
          </a:p>
        </p:txBody>
      </p:sp>
      <p:sp>
        <p:nvSpPr>
          <p:cNvPr id="3" name="Foliennummernplatzhalter 2">
            <a:extLst>
              <a:ext uri="{FF2B5EF4-FFF2-40B4-BE49-F238E27FC236}">
                <a16:creationId xmlns:a16="http://schemas.microsoft.com/office/drawing/2014/main" id="{CF36F945-E730-B19D-9FF7-DD05C1539F8D}"/>
              </a:ext>
            </a:extLst>
          </p:cNvPr>
          <p:cNvSpPr>
            <a:spLocks noGrp="1"/>
          </p:cNvSpPr>
          <p:nvPr>
            <p:ph type="sldNum" sz="quarter" idx="12"/>
          </p:nvPr>
        </p:nvSpPr>
        <p:spPr/>
        <p:txBody>
          <a:bodyPr/>
          <a:lstStyle/>
          <a:p>
            <a:fld id="{2E3DA03E-4D55-472D-88F2-AC8048B0B742}" type="slidenum">
              <a:rPr lang="de-DE" smtClean="0"/>
              <a:pPr/>
              <a:t>4</a:t>
            </a:fld>
            <a:endParaRPr lang="de-DE"/>
          </a:p>
        </p:txBody>
      </p:sp>
      <p:graphicFrame>
        <p:nvGraphicFramePr>
          <p:cNvPr id="4" name="Tabelle 3">
            <a:extLst>
              <a:ext uri="{FF2B5EF4-FFF2-40B4-BE49-F238E27FC236}">
                <a16:creationId xmlns:a16="http://schemas.microsoft.com/office/drawing/2014/main" id="{181D4C53-B4D0-5179-D361-528A271B4591}"/>
              </a:ext>
            </a:extLst>
          </p:cNvPr>
          <p:cNvGraphicFramePr>
            <a:graphicFrameLocks noGrp="1"/>
          </p:cNvGraphicFramePr>
          <p:nvPr>
            <p:extLst>
              <p:ext uri="{D42A27DB-BD31-4B8C-83A1-F6EECF244321}">
                <p14:modId xmlns:p14="http://schemas.microsoft.com/office/powerpoint/2010/main" val="2676591241"/>
              </p:ext>
            </p:extLst>
          </p:nvPr>
        </p:nvGraphicFramePr>
        <p:xfrm>
          <a:off x="304799" y="406400"/>
          <a:ext cx="10082213" cy="5159436"/>
        </p:xfrm>
        <a:graphic>
          <a:graphicData uri="http://schemas.openxmlformats.org/drawingml/2006/table">
            <a:tbl>
              <a:tblPr bandRow="1">
                <a:tableStyleId>{7E9639D4-E3E2-4D34-9284-5A2195B3D0D7}</a:tableStyleId>
              </a:tblPr>
              <a:tblGrid>
                <a:gridCol w="3435928">
                  <a:extLst>
                    <a:ext uri="{9D8B030D-6E8A-4147-A177-3AD203B41FA5}">
                      <a16:colId xmlns:a16="http://schemas.microsoft.com/office/drawing/2014/main" val="600689984"/>
                    </a:ext>
                  </a:extLst>
                </a:gridCol>
                <a:gridCol w="6646285">
                  <a:extLst>
                    <a:ext uri="{9D8B030D-6E8A-4147-A177-3AD203B41FA5}">
                      <a16:colId xmlns:a16="http://schemas.microsoft.com/office/drawing/2014/main" val="140052907"/>
                    </a:ext>
                  </a:extLst>
                </a:gridCol>
              </a:tblGrid>
              <a:tr h="370840">
                <a:tc>
                  <a:txBody>
                    <a:bodyPr/>
                    <a:lstStyle/>
                    <a:p>
                      <a:r>
                        <a:rPr lang="de-DE" sz="1579" b="1" kern="1200">
                          <a:solidFill>
                            <a:schemeClr val="tx1"/>
                          </a:solidFill>
                          <a:effectLst/>
                          <a:latin typeface="+mn-lt"/>
                          <a:ea typeface="+mn-ea"/>
                          <a:cs typeface="+mn-cs"/>
                        </a:rPr>
                        <a:t>Was passiert, wenn ich eine zumutbare Arbeit ablehne?</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Wenn Sie sich ohne wichtigen Grund weigern, eine zumutbare Arbeit oder Ausbildung aufzunehmen oder deren Anbahnung durch Ihr Verhalten verhindern, wird Ihr Regelbedarf um 30 Prozent für drei Monate gemindert. </a:t>
                      </a:r>
                    </a:p>
                    <a:p>
                      <a:pPr>
                        <a:lnSpc>
                          <a:spcPct val="120000"/>
                        </a:lnSpc>
                        <a:spcAft>
                          <a:spcPts val="600"/>
                        </a:spcAft>
                      </a:pPr>
                      <a:r>
                        <a:rPr lang="de-DE" sz="1100"/>
                        <a:t>Liegt Ihnen sogar ein konkretes und zumutbares Angebot zur Arbeitsaufnahme vor, welches Sie ohne wichtigen Grund verweigern, wird Ihr Regelbedarf für mindestens einen Monat entzogen. Dafür ist keine vorherige Pflichtverletzung mehr erforderlich. Mietzahlungen werden in dieser Zeit direkt an Ihre Vermieterin oder Ihren Vermieter überwiesen. Ab dem zweiten Monat muss das Jobcenter regelmäßig prüfen, ob Sie weiterhin tatsächlich und unmittelbar diese Arbeit aufnehmen könnten. Wenn diese Möglichkeit fortbesteht, wird der Leistungsentzug auf maximal zwei Monate verlängert.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15113"/>
                  </a:ext>
                </a:extLst>
              </a:tr>
              <a:tr h="370840">
                <a:tc>
                  <a:txBody>
                    <a:bodyPr/>
                    <a:lstStyle/>
                    <a:p>
                      <a:r>
                        <a:rPr lang="de-DE" sz="1579" b="1" kern="1200">
                          <a:solidFill>
                            <a:schemeClr val="tx1"/>
                          </a:solidFill>
                          <a:effectLst/>
                          <a:latin typeface="+mn-lt"/>
                          <a:ea typeface="+mn-ea"/>
                          <a:cs typeface="+mn-cs"/>
                        </a:rPr>
                        <a:t>Was gilt, wenn ich aus wichtigem Grund meinen Mitwirkungspflichten nicht nachkommen konnte oder eine besondere Situation (sogenannter Härtefall) bei mir vorliegt?</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Bevor Leistungen gemindert werden, werden Sie angehört. Denn: Sie sollen die Möglichkeit erhalten, Ihre Gründe für ein bestimmtes Verhalten darzulegen oder auf besondere Umstände hinzuweisen. Sie können auch verlangen, dass die Anhörung persönlich erfolgen soll. Eine solche persönliche Anhörung kann zum Beispiel im Jobcenter, telefonisch, per Video oder aufsuchend stattfinden. </a:t>
                      </a:r>
                    </a:p>
                    <a:p>
                      <a:pPr>
                        <a:lnSpc>
                          <a:spcPct val="120000"/>
                        </a:lnSpc>
                        <a:spcAft>
                          <a:spcPts val="600"/>
                        </a:spcAft>
                      </a:pPr>
                      <a:r>
                        <a:rPr lang="de-DE" sz="1100"/>
                        <a:t>Wenn sich dabei herausstellt, dass Sie einen wichtigen Grund für Ihr Versäumnis hatten oder dass Sie bzw. Ihre Bedarfsgemeinschaft von der Leistungsminderung außergewöhnlich hart getroffen würden, erfolgt keine Minderung.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369295"/>
                  </a:ext>
                </a:extLst>
              </a:tr>
              <a:tr h="370840">
                <a:tc>
                  <a:txBody>
                    <a:bodyPr/>
                    <a:lstStyle/>
                    <a:p>
                      <a:r>
                        <a:rPr lang="de-DE" sz="1579" b="1" kern="1200">
                          <a:solidFill>
                            <a:schemeClr val="tx1"/>
                          </a:solidFill>
                          <a:effectLst/>
                          <a:latin typeface="+mn-lt"/>
                          <a:ea typeface="+mn-ea"/>
                          <a:cs typeface="+mn-cs"/>
                        </a:rPr>
                        <a:t>Was gilt, wenn ich psychisch krank bin?</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Dann gelten besondere Schutzregelungen. Bevor eine Leistungsminderung erfolgt , soll immer ein persönliches Gespräch mit Ihnen stattfinden (persönliche Anhörung). Denn ein persönliches Gespräch ist in diesem Fall in der Regel besser als ein ausschließlich schriftliches Anhörungsverfahren.</a:t>
                      </a:r>
                    </a:p>
                    <a:p>
                      <a:pPr>
                        <a:lnSpc>
                          <a:spcPct val="120000"/>
                        </a:lnSpc>
                        <a:spcAft>
                          <a:spcPts val="600"/>
                        </a:spcAft>
                      </a:pPr>
                      <a:r>
                        <a:rPr lang="de-DE" sz="1100"/>
                        <a:t>Gibt es bereits beim ersten verpassten Termin Hinweise auf eine psychische Beeinträchtigung, kann das Jobcenter außerdem eine ärztliche Untersuchung veranlassen. So soll sichergestellt werden, dass Ihre persönliche Situation angemessen berücksichtigt wird.</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285602"/>
                  </a:ext>
                </a:extLst>
              </a:tr>
            </a:tbl>
          </a:graphicData>
        </a:graphic>
      </p:graphicFrame>
    </p:spTree>
    <p:extLst>
      <p:ext uri="{BB962C8B-B14F-4D97-AF65-F5344CB8AC3E}">
        <p14:creationId xmlns:p14="http://schemas.microsoft.com/office/powerpoint/2010/main" val="2238772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AC8A3-9F4E-218C-3187-5636B4307338}"/>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FACA03E6-472A-5B93-0EFB-0C2194274271}"/>
              </a:ext>
            </a:extLst>
          </p:cNvPr>
          <p:cNvSpPr>
            <a:spLocks noGrp="1"/>
          </p:cNvSpPr>
          <p:nvPr>
            <p:ph type="ftr" sz="quarter" idx="11"/>
          </p:nvPr>
        </p:nvSpPr>
        <p:spPr/>
        <p:txBody>
          <a:bodyPr/>
          <a:lstStyle/>
          <a:p>
            <a:r>
              <a:rPr lang="de-DE"/>
              <a:t>Was ändert sich für mich mit der neuen Grundsicherung?</a:t>
            </a:r>
            <a:endParaRPr lang="de-DE" sz="1100"/>
          </a:p>
        </p:txBody>
      </p:sp>
      <p:sp>
        <p:nvSpPr>
          <p:cNvPr id="3" name="Foliennummernplatzhalter 2">
            <a:extLst>
              <a:ext uri="{FF2B5EF4-FFF2-40B4-BE49-F238E27FC236}">
                <a16:creationId xmlns:a16="http://schemas.microsoft.com/office/drawing/2014/main" id="{B84BFCFA-0EDC-1F7D-0B54-25DCD2E53C01}"/>
              </a:ext>
            </a:extLst>
          </p:cNvPr>
          <p:cNvSpPr>
            <a:spLocks noGrp="1"/>
          </p:cNvSpPr>
          <p:nvPr>
            <p:ph type="sldNum" sz="quarter" idx="12"/>
          </p:nvPr>
        </p:nvSpPr>
        <p:spPr/>
        <p:txBody>
          <a:bodyPr/>
          <a:lstStyle/>
          <a:p>
            <a:fld id="{2E3DA03E-4D55-472D-88F2-AC8048B0B742}" type="slidenum">
              <a:rPr lang="de-DE" smtClean="0"/>
              <a:pPr/>
              <a:t>5</a:t>
            </a:fld>
            <a:endParaRPr lang="de-DE"/>
          </a:p>
        </p:txBody>
      </p:sp>
      <p:graphicFrame>
        <p:nvGraphicFramePr>
          <p:cNvPr id="4" name="Tabelle 3">
            <a:extLst>
              <a:ext uri="{FF2B5EF4-FFF2-40B4-BE49-F238E27FC236}">
                <a16:creationId xmlns:a16="http://schemas.microsoft.com/office/drawing/2014/main" id="{EF1BBE29-E042-C226-528D-E5DDB2181F4F}"/>
              </a:ext>
            </a:extLst>
          </p:cNvPr>
          <p:cNvGraphicFramePr>
            <a:graphicFrameLocks noGrp="1"/>
          </p:cNvGraphicFramePr>
          <p:nvPr>
            <p:extLst>
              <p:ext uri="{D42A27DB-BD31-4B8C-83A1-F6EECF244321}">
                <p14:modId xmlns:p14="http://schemas.microsoft.com/office/powerpoint/2010/main" val="3620051767"/>
              </p:ext>
            </p:extLst>
          </p:nvPr>
        </p:nvGraphicFramePr>
        <p:xfrm>
          <a:off x="304799" y="406400"/>
          <a:ext cx="10082213" cy="5586392"/>
        </p:xfrm>
        <a:graphic>
          <a:graphicData uri="http://schemas.openxmlformats.org/drawingml/2006/table">
            <a:tbl>
              <a:tblPr bandRow="1">
                <a:tableStyleId>{7E9639D4-E3E2-4D34-9284-5A2195B3D0D7}</a:tableStyleId>
              </a:tblPr>
              <a:tblGrid>
                <a:gridCol w="3435928">
                  <a:extLst>
                    <a:ext uri="{9D8B030D-6E8A-4147-A177-3AD203B41FA5}">
                      <a16:colId xmlns:a16="http://schemas.microsoft.com/office/drawing/2014/main" val="600689984"/>
                    </a:ext>
                  </a:extLst>
                </a:gridCol>
                <a:gridCol w="6646285">
                  <a:extLst>
                    <a:ext uri="{9D8B030D-6E8A-4147-A177-3AD203B41FA5}">
                      <a16:colId xmlns:a16="http://schemas.microsoft.com/office/drawing/2014/main" val="140052907"/>
                    </a:ext>
                  </a:extLst>
                </a:gridCol>
              </a:tblGrid>
              <a:tr h="370840">
                <a:tc>
                  <a:txBody>
                    <a:bodyPr/>
                    <a:lstStyle/>
                    <a:p>
                      <a:r>
                        <a:rPr lang="de-DE" sz="1579" b="1" kern="1200">
                          <a:solidFill>
                            <a:schemeClr val="tx1"/>
                          </a:solidFill>
                          <a:effectLst/>
                          <a:latin typeface="+mn-lt"/>
                          <a:ea typeface="+mn-ea"/>
                          <a:cs typeface="+mn-cs"/>
                        </a:rPr>
                        <a:t>Sind meine Kinder in der Bedarfsgemeinschaft geschützt?</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Ja. Kinder in der Bedarfsgemeinschaft werden geschützt, wenn Sie oder Ihre Partnerin bzw. Ihr Partner Pflichten nicht erfüllen. Gemindert wird nur der Regelbedarf der Person, die die Pflichtverletzung oder das Meldeversäumnis begangen hat. Die Leistungen für Kinder und andere Mitglieder der Bedarfsgemeinschaft bleiben unverändert bestehen. </a:t>
                      </a:r>
                    </a:p>
                    <a:p>
                      <a:pPr>
                        <a:lnSpc>
                          <a:spcPct val="120000"/>
                        </a:lnSpc>
                        <a:spcAft>
                          <a:spcPts val="600"/>
                        </a:spcAft>
                      </a:pPr>
                      <a:r>
                        <a:rPr lang="de-DE" sz="1100"/>
                        <a:t>Eine Minderung erfolgt außerdem dann nicht, wenn sie im Einzelfall eine außergewöhnliche Härte bedeuten würde. Die Prüfung, ob ein Härtefall vorliegt, muss bei jeder Leistungsminderung durch das Jobcenter durchgeführt werden. Dabei werden alle Personen in der Bedarfsgemeinschaft berücksichtigt. Wenn die Minderung also beispielsweise besonders negative Auswirkungen auf Kinder hat, dann kann sie im konkreten Einzelfall aufgrund dieser besonderen Umstände unzumutbar sein. </a:t>
                      </a:r>
                    </a:p>
                    <a:p>
                      <a:pPr>
                        <a:lnSpc>
                          <a:spcPct val="120000"/>
                        </a:lnSpc>
                        <a:spcAft>
                          <a:spcPts val="600"/>
                        </a:spcAft>
                      </a:pPr>
                      <a:r>
                        <a:rPr lang="de-DE" sz="1100"/>
                        <a:t>Auch wenn Ihr Regelbedarf oder der Ihrer Partnerin bzw. Ihres Partners vorübergehend vollständig entfällt, werden die Kosten für die Wohnung weiterhin in voller Höhe übernommen. Das Jobcenter zahlt die Miete direkt an die Vermieterin oder den Vermieter.</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15113"/>
                  </a:ext>
                </a:extLst>
              </a:tr>
              <a:tr h="370840">
                <a:tc>
                  <a:txBody>
                    <a:bodyPr/>
                    <a:lstStyle/>
                    <a:p>
                      <a:r>
                        <a:rPr lang="de-DE" sz="1579" b="1" i="0" u="none" strike="noStrike" kern="1200">
                          <a:solidFill>
                            <a:schemeClr val="tx1"/>
                          </a:solidFill>
                          <a:effectLst/>
                          <a:latin typeface="+mn-lt"/>
                          <a:ea typeface="+mn-ea"/>
                          <a:cs typeface="+mn-cs"/>
                        </a:rPr>
                        <a:t>Was gilt für mich, wenn ich Kinder erziehe?</a:t>
                      </a:r>
                      <a:endParaRPr lang="de-DE" sz="1579" b="1" kern="1200">
                        <a:solidFill>
                          <a:schemeClr val="tx1"/>
                        </a:solidFill>
                        <a:effectLst/>
                        <a:latin typeface="+mn-lt"/>
                        <a:ea typeface="+mn-ea"/>
                        <a:cs typeface="+mn-cs"/>
                      </a:endParaRP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Bis zur Vollendung des 14. Lebensmonats Ihres Kindes werden Sie oder Ihr Partner in der Regel nicht dazu verpflichtet, eine Arbeit aufzunehmen. Ab dann ist es für Sie in der Regel zumutbar, eine Arbeit aufzunehmen. Das gilt auch für Verpflichtungen, an einer Maßnahme teilzunehmen oder einen Sprachkurs zu besuchen. Voraussetzung ist, dass es eine Kinderbetreuungsmöglichkeit gibt.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369295"/>
                  </a:ext>
                </a:extLst>
              </a:tr>
              <a:tr h="370840">
                <a:tc>
                  <a:txBody>
                    <a:bodyPr/>
                    <a:lstStyle/>
                    <a:p>
                      <a:r>
                        <a:rPr lang="de-DE" sz="1579" b="1" kern="1200">
                          <a:solidFill>
                            <a:schemeClr val="tx1"/>
                          </a:solidFill>
                          <a:effectLst/>
                          <a:latin typeface="+mn-lt"/>
                          <a:ea typeface="+mn-ea"/>
                          <a:cs typeface="+mn-cs"/>
                        </a:rPr>
                        <a:t>Ich habe mit meinem Arbeitgeber eine dreijährige Elternzeit vereinbart und beziehe Leistungen nach dem SGB II. Was ändert sich für mich?</a:t>
                      </a:r>
                      <a:endParaRPr lang="de-DE" sz="1579" kern="1200">
                        <a:solidFill>
                          <a:schemeClr val="tx1"/>
                        </a:solidFill>
                        <a:effectLst/>
                        <a:latin typeface="+mn-lt"/>
                        <a:ea typeface="+mn-ea"/>
                        <a:cs typeface="+mn-cs"/>
                      </a:endParaRP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Auch wenn Sie sich in Elternzeit befinden und gleichzeitig Leistungen nach dem SGB II beziehen gilt: Ab Vollendung des 14. Lebensmonats Ihres Kindes kann das Jobcenter Sie dazu verpflichten, wieder eine Arbeit aufzunehmen, vorausgesetzt eine Kinderbetreuungsmöglichkeit ist vorhanden.</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9285602"/>
                  </a:ext>
                </a:extLst>
              </a:tr>
              <a:tr h="370840">
                <a:tc>
                  <a:txBody>
                    <a:bodyPr/>
                    <a:lstStyle/>
                    <a:p>
                      <a:r>
                        <a:rPr lang="de-DE" sz="1579" b="1" kern="1200">
                          <a:solidFill>
                            <a:schemeClr val="tx1"/>
                          </a:solidFill>
                          <a:effectLst/>
                          <a:latin typeface="+mn-lt"/>
                          <a:ea typeface="+mn-ea"/>
                          <a:cs typeface="+mn-cs"/>
                        </a:rPr>
                        <a:t>Was gilt, wenn ich selbstständig bin?</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Wenn Sie selbstständig sind und länger Leistungen beziehen, prüft das Jobcenter spätestens nach einem Jahr Ihre Situation. Dabei wird geschaut, ob für Sie eine Beschäftigung als Arbeitnehmerin oder Arbeitnehmer zumutbar ist.</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7915120"/>
                  </a:ext>
                </a:extLst>
              </a:tr>
            </a:tbl>
          </a:graphicData>
        </a:graphic>
      </p:graphicFrame>
    </p:spTree>
    <p:extLst>
      <p:ext uri="{BB962C8B-B14F-4D97-AF65-F5344CB8AC3E}">
        <p14:creationId xmlns:p14="http://schemas.microsoft.com/office/powerpoint/2010/main" val="9361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21DB0-D021-95B4-93F6-513DD5ED9AF1}"/>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2105708-B9BD-09EF-E19A-538E1C51A245}"/>
              </a:ext>
            </a:extLst>
          </p:cNvPr>
          <p:cNvSpPr>
            <a:spLocks noGrp="1"/>
          </p:cNvSpPr>
          <p:nvPr>
            <p:ph type="ftr" sz="quarter" idx="11"/>
          </p:nvPr>
        </p:nvSpPr>
        <p:spPr/>
        <p:txBody>
          <a:bodyPr/>
          <a:lstStyle/>
          <a:p>
            <a:r>
              <a:rPr lang="de-DE"/>
              <a:t>Was ändert sich für mich mit der neuen Grundsicherung?</a:t>
            </a:r>
            <a:endParaRPr lang="de-DE" sz="1100"/>
          </a:p>
        </p:txBody>
      </p:sp>
      <p:sp>
        <p:nvSpPr>
          <p:cNvPr id="3" name="Foliennummernplatzhalter 2">
            <a:extLst>
              <a:ext uri="{FF2B5EF4-FFF2-40B4-BE49-F238E27FC236}">
                <a16:creationId xmlns:a16="http://schemas.microsoft.com/office/drawing/2014/main" id="{B1DB8628-1507-C4D3-0E31-A74882C70BF0}"/>
              </a:ext>
            </a:extLst>
          </p:cNvPr>
          <p:cNvSpPr>
            <a:spLocks noGrp="1"/>
          </p:cNvSpPr>
          <p:nvPr>
            <p:ph type="sldNum" sz="quarter" idx="12"/>
          </p:nvPr>
        </p:nvSpPr>
        <p:spPr/>
        <p:txBody>
          <a:bodyPr/>
          <a:lstStyle/>
          <a:p>
            <a:fld id="{2E3DA03E-4D55-472D-88F2-AC8048B0B742}" type="slidenum">
              <a:rPr lang="de-DE" smtClean="0"/>
              <a:pPr/>
              <a:t>6</a:t>
            </a:fld>
            <a:endParaRPr lang="de-DE"/>
          </a:p>
        </p:txBody>
      </p:sp>
      <p:graphicFrame>
        <p:nvGraphicFramePr>
          <p:cNvPr id="4" name="Tabelle 3">
            <a:extLst>
              <a:ext uri="{FF2B5EF4-FFF2-40B4-BE49-F238E27FC236}">
                <a16:creationId xmlns:a16="http://schemas.microsoft.com/office/drawing/2014/main" id="{B366AC01-E624-63CF-1901-0A35F88EDBC0}"/>
              </a:ext>
            </a:extLst>
          </p:cNvPr>
          <p:cNvGraphicFramePr>
            <a:graphicFrameLocks noGrp="1"/>
          </p:cNvGraphicFramePr>
          <p:nvPr>
            <p:extLst>
              <p:ext uri="{D42A27DB-BD31-4B8C-83A1-F6EECF244321}">
                <p14:modId xmlns:p14="http://schemas.microsoft.com/office/powerpoint/2010/main" val="1598190959"/>
              </p:ext>
            </p:extLst>
          </p:nvPr>
        </p:nvGraphicFramePr>
        <p:xfrm>
          <a:off x="304799" y="406400"/>
          <a:ext cx="10082213" cy="4294216"/>
        </p:xfrm>
        <a:graphic>
          <a:graphicData uri="http://schemas.openxmlformats.org/drawingml/2006/table">
            <a:tbl>
              <a:tblPr bandRow="1">
                <a:tableStyleId>{7E9639D4-E3E2-4D34-9284-5A2195B3D0D7}</a:tableStyleId>
              </a:tblPr>
              <a:tblGrid>
                <a:gridCol w="3435928">
                  <a:extLst>
                    <a:ext uri="{9D8B030D-6E8A-4147-A177-3AD203B41FA5}">
                      <a16:colId xmlns:a16="http://schemas.microsoft.com/office/drawing/2014/main" val="600689984"/>
                    </a:ext>
                  </a:extLst>
                </a:gridCol>
                <a:gridCol w="6646285">
                  <a:extLst>
                    <a:ext uri="{9D8B030D-6E8A-4147-A177-3AD203B41FA5}">
                      <a16:colId xmlns:a16="http://schemas.microsoft.com/office/drawing/2014/main" val="140052907"/>
                    </a:ext>
                  </a:extLst>
                </a:gridCol>
              </a:tblGrid>
              <a:tr h="370840">
                <a:tc>
                  <a:txBody>
                    <a:bodyPr/>
                    <a:lstStyle/>
                    <a:p>
                      <a:r>
                        <a:rPr lang="de-DE" sz="1579" b="1" kern="1200">
                          <a:solidFill>
                            <a:schemeClr val="tx1"/>
                          </a:solidFill>
                          <a:effectLst/>
                          <a:latin typeface="+mn-lt"/>
                          <a:ea typeface="+mn-ea"/>
                          <a:cs typeface="+mn-cs"/>
                        </a:rPr>
                        <a:t>Warum wird stärker auf bedarfsdeckende Arbeit geschaut?</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„Bedarfsdeckend“ bedeutet: Ihre Arbeit deckt Ihren Lebensunterhalt – Sie können davon leben. </a:t>
                      </a:r>
                    </a:p>
                    <a:p>
                      <a:pPr>
                        <a:lnSpc>
                          <a:spcPct val="120000"/>
                        </a:lnSpc>
                        <a:spcAft>
                          <a:spcPts val="600"/>
                        </a:spcAft>
                      </a:pPr>
                      <a:r>
                        <a:rPr lang="de-DE" sz="1100"/>
                        <a:t>Wenn Sie arbeiten können, sollen Sie möglichst so viel arbeiten, dass Sie keine Leistungen mehr brauchen. Meist bedeutet das: eine Vollzeitstelle – wenn das für Sie möglich ist.</a:t>
                      </a:r>
                    </a:p>
                    <a:p>
                      <a:pPr>
                        <a:lnSpc>
                          <a:spcPct val="120000"/>
                        </a:lnSpc>
                        <a:spcAft>
                          <a:spcPts val="600"/>
                        </a:spcAft>
                      </a:pPr>
                      <a:r>
                        <a:rPr lang="de-DE" sz="1100"/>
                        <a:t>Dabei berücksichtigt das Jobcenter weiterhin Ihre persönliche Lage, wie zum Beispiel gesundheitliche Einschränkungen oder Betreuungspflichten.</a:t>
                      </a:r>
                    </a:p>
                  </a:txBody>
                  <a:tcPr marL="0" marT="72000" marB="72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15113"/>
                  </a:ext>
                </a:extLst>
              </a:tr>
              <a:tr h="370840">
                <a:tc>
                  <a:txBody>
                    <a:bodyPr/>
                    <a:lstStyle/>
                    <a:p>
                      <a:r>
                        <a:rPr lang="de-DE" sz="1579" b="1" kern="1200">
                          <a:solidFill>
                            <a:schemeClr val="tx1"/>
                          </a:solidFill>
                          <a:effectLst/>
                          <a:latin typeface="+mn-lt"/>
                          <a:ea typeface="+mn-ea"/>
                          <a:cs typeface="+mn-cs"/>
                        </a:rPr>
                        <a:t>Was ändert sich beim Vermögen?</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Die bisherige Karenzzeit beim Vermögen entfällt . Damit wird der Grundsatz betont, dass vorrangig eigenes Einkommen und Vermögen eingesetzt werden muss, bevor Leistungen der Grundsicherung für Arbeitsuchende erbracht werden können.  </a:t>
                      </a:r>
                    </a:p>
                    <a:p>
                      <a:pPr>
                        <a:lnSpc>
                          <a:spcPct val="120000"/>
                        </a:lnSpc>
                        <a:spcAft>
                          <a:spcPts val="600"/>
                        </a:spcAft>
                      </a:pPr>
                      <a:r>
                        <a:rPr lang="de-DE" sz="1100"/>
                        <a:t>Zukünftig gelten  Vermögensfreibeträge, die mit dem Alter ansteigen:</a:t>
                      </a:r>
                    </a:p>
                    <a:p>
                      <a:pPr marL="171450" indent="-171450">
                        <a:lnSpc>
                          <a:spcPct val="120000"/>
                        </a:lnSpc>
                        <a:spcAft>
                          <a:spcPts val="600"/>
                        </a:spcAft>
                        <a:buFont typeface="Arial" panose="020B0604020202020204" pitchFamily="34" charset="0"/>
                        <a:buChar char="•"/>
                      </a:pPr>
                      <a:r>
                        <a:rPr lang="de-DE" sz="1100"/>
                        <a:t>bis zur Vollendung des 30. Lebensjahres: 5.000 Euro</a:t>
                      </a:r>
                    </a:p>
                    <a:p>
                      <a:pPr marL="171450" indent="-171450">
                        <a:lnSpc>
                          <a:spcPct val="120000"/>
                        </a:lnSpc>
                        <a:spcAft>
                          <a:spcPts val="600"/>
                        </a:spcAft>
                        <a:buFont typeface="Arial" panose="020B0604020202020204" pitchFamily="34" charset="0"/>
                        <a:buChar char="•"/>
                      </a:pPr>
                      <a:r>
                        <a:rPr lang="de-DE" sz="1100"/>
                        <a:t>ab dem 31. Lebensjahr: 10.000 Euro</a:t>
                      </a:r>
                    </a:p>
                    <a:p>
                      <a:pPr marL="171450" indent="-171450">
                        <a:lnSpc>
                          <a:spcPct val="120000"/>
                        </a:lnSpc>
                        <a:spcAft>
                          <a:spcPts val="600"/>
                        </a:spcAft>
                        <a:buFont typeface="Arial" panose="020B0604020202020204" pitchFamily="34" charset="0"/>
                        <a:buChar char="•"/>
                      </a:pPr>
                      <a:r>
                        <a:rPr lang="de-DE" sz="1100"/>
                        <a:t>Ab dem 41. Lebensjahr: 12.500 Euro</a:t>
                      </a:r>
                    </a:p>
                    <a:p>
                      <a:pPr marL="171450" indent="-171450">
                        <a:lnSpc>
                          <a:spcPct val="120000"/>
                        </a:lnSpc>
                        <a:spcAft>
                          <a:spcPts val="600"/>
                        </a:spcAft>
                        <a:buFont typeface="Arial" panose="020B0604020202020204" pitchFamily="34" charset="0"/>
                        <a:buChar char="•"/>
                      </a:pPr>
                      <a:r>
                        <a:rPr lang="de-DE" sz="1100"/>
                        <a:t>ab dem 51. Lebensjahr: 20.000 Euro</a:t>
                      </a:r>
                    </a:p>
                    <a:p>
                      <a:pPr>
                        <a:lnSpc>
                          <a:spcPct val="120000"/>
                        </a:lnSpc>
                        <a:spcAft>
                          <a:spcPts val="600"/>
                        </a:spcAft>
                      </a:pPr>
                      <a:r>
                        <a:rPr lang="de-DE" sz="1100"/>
                        <a:t>Das Schonvermögen bleibt weiterhin geschützt. Dazu gehören zum Beispiel Ihr angemessener Hausrat, ein angemessenes Auto, Ihre Altersvorsorge oder eine selbst genutzte Wohnung oder ein Haus, soweit die Immobilie angemessen ist. Eine selbst bewohnte Immobilie bleibt für die Dauer der einjährigen Karenzzeit weiterhin – unabhängig von ihrer Größe – geschützt.</a:t>
                      </a:r>
                    </a:p>
                  </a:txBody>
                  <a:tcPr marL="0" marT="72000" marB="72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369295"/>
                  </a:ext>
                </a:extLst>
              </a:tr>
            </a:tbl>
          </a:graphicData>
        </a:graphic>
      </p:graphicFrame>
    </p:spTree>
    <p:extLst>
      <p:ext uri="{BB962C8B-B14F-4D97-AF65-F5344CB8AC3E}">
        <p14:creationId xmlns:p14="http://schemas.microsoft.com/office/powerpoint/2010/main" val="300694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A0628-79E2-715B-91EA-E5660E8FDE3C}"/>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D8535365-BA1C-A2E0-0E8D-4D1B8C382327}"/>
              </a:ext>
            </a:extLst>
          </p:cNvPr>
          <p:cNvSpPr>
            <a:spLocks noGrp="1"/>
          </p:cNvSpPr>
          <p:nvPr>
            <p:ph type="ftr" sz="quarter" idx="11"/>
          </p:nvPr>
        </p:nvSpPr>
        <p:spPr/>
        <p:txBody>
          <a:bodyPr/>
          <a:lstStyle/>
          <a:p>
            <a:r>
              <a:rPr lang="de-DE"/>
              <a:t>Was ändert sich für mich mit der neuen Grundsicherung?</a:t>
            </a:r>
            <a:endParaRPr lang="de-DE" sz="1100"/>
          </a:p>
        </p:txBody>
      </p:sp>
      <p:sp>
        <p:nvSpPr>
          <p:cNvPr id="3" name="Foliennummernplatzhalter 2">
            <a:extLst>
              <a:ext uri="{FF2B5EF4-FFF2-40B4-BE49-F238E27FC236}">
                <a16:creationId xmlns:a16="http://schemas.microsoft.com/office/drawing/2014/main" id="{C1D3486A-2B6F-36A6-C28E-4B1D46FD7CCE}"/>
              </a:ext>
            </a:extLst>
          </p:cNvPr>
          <p:cNvSpPr>
            <a:spLocks noGrp="1"/>
          </p:cNvSpPr>
          <p:nvPr>
            <p:ph type="sldNum" sz="quarter" idx="12"/>
          </p:nvPr>
        </p:nvSpPr>
        <p:spPr/>
        <p:txBody>
          <a:bodyPr/>
          <a:lstStyle/>
          <a:p>
            <a:fld id="{2E3DA03E-4D55-472D-88F2-AC8048B0B742}" type="slidenum">
              <a:rPr lang="de-DE" smtClean="0"/>
              <a:pPr/>
              <a:t>7</a:t>
            </a:fld>
            <a:endParaRPr lang="de-DE"/>
          </a:p>
        </p:txBody>
      </p:sp>
      <p:graphicFrame>
        <p:nvGraphicFramePr>
          <p:cNvPr id="4" name="Tabelle 3">
            <a:extLst>
              <a:ext uri="{FF2B5EF4-FFF2-40B4-BE49-F238E27FC236}">
                <a16:creationId xmlns:a16="http://schemas.microsoft.com/office/drawing/2014/main" id="{4DC0B2CB-2A01-CFD0-E368-81F5E8C8915C}"/>
              </a:ext>
            </a:extLst>
          </p:cNvPr>
          <p:cNvGraphicFramePr>
            <a:graphicFrameLocks noGrp="1"/>
          </p:cNvGraphicFramePr>
          <p:nvPr>
            <p:extLst>
              <p:ext uri="{D42A27DB-BD31-4B8C-83A1-F6EECF244321}">
                <p14:modId xmlns:p14="http://schemas.microsoft.com/office/powerpoint/2010/main" val="840101825"/>
              </p:ext>
            </p:extLst>
          </p:nvPr>
        </p:nvGraphicFramePr>
        <p:xfrm>
          <a:off x="304799" y="406400"/>
          <a:ext cx="10082213" cy="5817804"/>
        </p:xfrm>
        <a:graphic>
          <a:graphicData uri="http://schemas.openxmlformats.org/drawingml/2006/table">
            <a:tbl>
              <a:tblPr bandRow="1">
                <a:tableStyleId>{7E9639D4-E3E2-4D34-9284-5A2195B3D0D7}</a:tableStyleId>
              </a:tblPr>
              <a:tblGrid>
                <a:gridCol w="3435928">
                  <a:extLst>
                    <a:ext uri="{9D8B030D-6E8A-4147-A177-3AD203B41FA5}">
                      <a16:colId xmlns:a16="http://schemas.microsoft.com/office/drawing/2014/main" val="600689984"/>
                    </a:ext>
                  </a:extLst>
                </a:gridCol>
                <a:gridCol w="6646285">
                  <a:extLst>
                    <a:ext uri="{9D8B030D-6E8A-4147-A177-3AD203B41FA5}">
                      <a16:colId xmlns:a16="http://schemas.microsoft.com/office/drawing/2014/main" val="140052907"/>
                    </a:ext>
                  </a:extLst>
                </a:gridCol>
              </a:tblGrid>
              <a:tr h="370840">
                <a:tc>
                  <a:txBody>
                    <a:bodyPr/>
                    <a:lstStyle/>
                    <a:p>
                      <a:r>
                        <a:rPr lang="de-DE" sz="1579" b="1" kern="1200">
                          <a:solidFill>
                            <a:schemeClr val="tx1"/>
                          </a:solidFill>
                          <a:effectLst/>
                          <a:latin typeface="+mn-lt"/>
                          <a:ea typeface="+mn-ea"/>
                          <a:cs typeface="+mn-cs"/>
                        </a:rPr>
                        <a:t>Was gilt künftig für meine Wohnkosten?</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Hierzu gibt es drei Neuerungen:</a:t>
                      </a:r>
                    </a:p>
                    <a:p>
                      <a:pPr>
                        <a:lnSpc>
                          <a:spcPct val="120000"/>
                        </a:lnSpc>
                        <a:spcAft>
                          <a:spcPts val="600"/>
                        </a:spcAft>
                      </a:pPr>
                      <a:r>
                        <a:rPr lang="de-DE" sz="1100"/>
                        <a:t>a) Es gilt eine Quadratmeterobergrenze, die Ihre Kommune festlegt. Damit soll verhindert werden, dass besonders kleine Wohnungen an leistungsbeziehende Personen vermietet werden und dabei die kommunal festgelegten Angemessenheitsgrenzen ausgeschöpft werden. </a:t>
                      </a:r>
                    </a:p>
                    <a:p>
                      <a:pPr>
                        <a:lnSpc>
                          <a:spcPct val="120000"/>
                        </a:lnSpc>
                        <a:spcAft>
                          <a:spcPts val="600"/>
                        </a:spcAft>
                      </a:pPr>
                      <a:r>
                        <a:rPr lang="de-DE" sz="1100"/>
                        <a:t>b) Ihre Wohnkosten dürfen bereits in der Karenzzeit höchstens das 1,5-fache der örtlichen Angemessenheitsgrenze betragen. Die Grenze gilt grundsätzlich auch im Anschluss der Karenzzeit. Das Jobcenter kann Sie dann auffordern, die Kosten zu senken.</a:t>
                      </a:r>
                    </a:p>
                    <a:p>
                      <a:pPr>
                        <a:lnSpc>
                          <a:spcPct val="120000"/>
                        </a:lnSpc>
                        <a:spcAft>
                          <a:spcPts val="600"/>
                        </a:spcAft>
                      </a:pPr>
                      <a:r>
                        <a:rPr lang="de-DE" sz="1100"/>
                        <a:t>c) Überschreiten die Wohnkosten die Grenzen der sogenannten Mietpreisbremse an Ihrem Wohnort, kann das Jobcenter Sie auffordern, die Kosten zu senken (siehe unten).</a:t>
                      </a:r>
                    </a:p>
                    <a:p>
                      <a:pPr>
                        <a:lnSpc>
                          <a:spcPct val="120000"/>
                        </a:lnSpc>
                        <a:spcAft>
                          <a:spcPts val="600"/>
                        </a:spcAft>
                      </a:pPr>
                      <a:r>
                        <a:rPr lang="de-DE" sz="1100"/>
                        <a:t>Diese Grenzen gelten auch nach dem ersten Jahr (nach der Karenzzeit). </a:t>
                      </a:r>
                    </a:p>
                    <a:p>
                      <a:pPr>
                        <a:lnSpc>
                          <a:spcPct val="120000"/>
                        </a:lnSpc>
                        <a:spcAft>
                          <a:spcPts val="600"/>
                        </a:spcAft>
                      </a:pPr>
                      <a:r>
                        <a:rPr lang="de-DE" sz="1100"/>
                        <a:t>Angemessene Wohnkosten übernimmt das Jobcenter weiterhin vollständig.</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15113"/>
                  </a:ext>
                </a:extLst>
              </a:tr>
              <a:tr h="370840">
                <a:tc>
                  <a:txBody>
                    <a:bodyPr/>
                    <a:lstStyle/>
                    <a:p>
                      <a:r>
                        <a:rPr lang="de-DE" sz="1579" b="1" kern="1200">
                          <a:solidFill>
                            <a:schemeClr val="tx1"/>
                          </a:solidFill>
                          <a:effectLst/>
                          <a:latin typeface="+mn-lt"/>
                          <a:ea typeface="+mn-ea"/>
                          <a:cs typeface="+mn-cs"/>
                        </a:rPr>
                        <a:t>Gibt es Ausnahmen bei den Beschränkungen der Wohnkosten?</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Ja. In bestimmten Fällen gelten Ausnahmen:</a:t>
                      </a:r>
                    </a:p>
                    <a:p>
                      <a:pPr marL="171450" indent="-171450">
                        <a:lnSpc>
                          <a:spcPct val="120000"/>
                        </a:lnSpc>
                        <a:spcAft>
                          <a:spcPts val="600"/>
                        </a:spcAft>
                        <a:buFont typeface="Arial" panose="020B0604020202020204" pitchFamily="34" charset="0"/>
                        <a:buChar char="•"/>
                      </a:pPr>
                      <a:r>
                        <a:rPr lang="de-DE" sz="1100"/>
                        <a:t>Für Haushalte mit Kindern kann das Jobcenter entscheiden, die neue Grenze des </a:t>
                      </a:r>
                      <a:r>
                        <a:rPr lang="de-DE" sz="1100">
                          <a:solidFill>
                            <a:schemeClr val="tx1"/>
                          </a:solidFill>
                        </a:rPr>
                        <a:t>1,5-</a:t>
                      </a:r>
                      <a:r>
                        <a:rPr lang="de-DE" sz="1100"/>
                        <a:t>fachen (siehe vorhergehende Frage - Antwort b)  nicht anzuwenden.</a:t>
                      </a:r>
                    </a:p>
                    <a:p>
                      <a:pPr marL="171450" indent="-171450">
                        <a:lnSpc>
                          <a:spcPct val="120000"/>
                        </a:lnSpc>
                        <a:spcAft>
                          <a:spcPts val="600"/>
                        </a:spcAft>
                        <a:buFont typeface="Arial" panose="020B0604020202020204" pitchFamily="34" charset="0"/>
                        <a:buChar char="•"/>
                      </a:pPr>
                      <a:r>
                        <a:rPr lang="de-DE" sz="1100"/>
                        <a:t>Auch in besonderen Situationen (Härtefälle) können höhere Wohnkosten übernommen werden. Das ist zum Beispiel möglich, wenn keine andere Unterkunft zur Verfügung steht oder eine Unterbringung in einer Gemeinschaftsunterkunft notwendig ist.</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369295"/>
                  </a:ext>
                </a:extLst>
              </a:tr>
              <a:tr h="370840">
                <a:tc>
                  <a:txBody>
                    <a:bodyPr/>
                    <a:lstStyle/>
                    <a:p>
                      <a:pPr marL="0" marR="0" lvl="0" indent="0" algn="l" defTabSz="801866" rtl="0" eaLnBrk="1" fontAlgn="auto" latinLnBrk="0" hangingPunct="1">
                        <a:lnSpc>
                          <a:spcPct val="100000"/>
                        </a:lnSpc>
                        <a:spcBef>
                          <a:spcPts val="0"/>
                        </a:spcBef>
                        <a:spcAft>
                          <a:spcPts val="0"/>
                        </a:spcAft>
                        <a:buClrTx/>
                        <a:buSzTx/>
                        <a:buFontTx/>
                        <a:buNone/>
                        <a:tabLst/>
                        <a:defRPr/>
                      </a:pPr>
                      <a:r>
                        <a:rPr lang="de-DE" sz="1579" b="1" kern="1200">
                          <a:solidFill>
                            <a:schemeClr val="tx1"/>
                          </a:solidFill>
                          <a:effectLst/>
                          <a:latin typeface="+mn-lt"/>
                          <a:ea typeface="+mn-ea"/>
                          <a:cs typeface="+mn-cs"/>
                        </a:rPr>
                        <a:t>Was passiert, wenn meine Miete gegen die Mietpreisbremse verstößt?</a:t>
                      </a:r>
                    </a:p>
                    <a:p>
                      <a:endParaRPr lang="de-DE" sz="1579" b="1" kern="1200">
                        <a:solidFill>
                          <a:schemeClr val="tx1"/>
                        </a:solidFill>
                        <a:effectLst/>
                        <a:latin typeface="+mn-lt"/>
                        <a:ea typeface="+mn-ea"/>
                        <a:cs typeface="+mn-cs"/>
                      </a:endParaRP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Wenn Ihre Kaltmiete zu hoch ist und gegen die örtliche Mietpreisbremse verstößt, gilt sie als nicht angemessen.</a:t>
                      </a:r>
                    </a:p>
                    <a:p>
                      <a:pPr>
                        <a:lnSpc>
                          <a:spcPct val="120000"/>
                        </a:lnSpc>
                        <a:spcAft>
                          <a:spcPts val="600"/>
                        </a:spcAft>
                      </a:pPr>
                      <a:r>
                        <a:rPr lang="de-DE" sz="1100"/>
                        <a:t>Das Jobcenter fordert Sie dann auf, die Kosten zu senken. Dazu müssen Sie Ihre Vermieterin oder Ihren Vermieter auf den Verstoß hinweisen.</a:t>
                      </a:r>
                    </a:p>
                    <a:p>
                      <a:pPr>
                        <a:lnSpc>
                          <a:spcPct val="120000"/>
                        </a:lnSpc>
                        <a:spcAft>
                          <a:spcPts val="600"/>
                        </a:spcAft>
                      </a:pPr>
                      <a:r>
                        <a:rPr lang="de-DE" sz="1100"/>
                        <a:t>Wird die Miete nicht gesenkt, übernimmt das Jobcenter die Kosten zunächst weiter innerhalb der Angemessenheitsgrenze bis zur gerichtlichen Klärung. </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2544047"/>
                  </a:ext>
                </a:extLst>
              </a:tr>
            </a:tbl>
          </a:graphicData>
        </a:graphic>
      </p:graphicFrame>
    </p:spTree>
    <p:extLst>
      <p:ext uri="{BB962C8B-B14F-4D97-AF65-F5344CB8AC3E}">
        <p14:creationId xmlns:p14="http://schemas.microsoft.com/office/powerpoint/2010/main" val="355555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ACE39-2B8A-D19F-10F3-DAA9B85BE4E9}"/>
            </a:ext>
          </a:extLst>
        </p:cNvPr>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C4E5C7CC-EF87-7FEC-3502-9CB05CB86FA9}"/>
              </a:ext>
            </a:extLst>
          </p:cNvPr>
          <p:cNvSpPr>
            <a:spLocks noGrp="1"/>
          </p:cNvSpPr>
          <p:nvPr>
            <p:ph type="ftr" sz="quarter" idx="11"/>
          </p:nvPr>
        </p:nvSpPr>
        <p:spPr/>
        <p:txBody>
          <a:bodyPr/>
          <a:lstStyle/>
          <a:p>
            <a:r>
              <a:rPr lang="de-DE"/>
              <a:t>Was ändert sich für mich mit der neuen Grundsicherung?</a:t>
            </a:r>
            <a:endParaRPr lang="de-DE" sz="1100"/>
          </a:p>
        </p:txBody>
      </p:sp>
      <p:sp>
        <p:nvSpPr>
          <p:cNvPr id="3" name="Foliennummernplatzhalter 2">
            <a:extLst>
              <a:ext uri="{FF2B5EF4-FFF2-40B4-BE49-F238E27FC236}">
                <a16:creationId xmlns:a16="http://schemas.microsoft.com/office/drawing/2014/main" id="{CBAE8D54-1A07-DA89-7347-CE74D7A7B35A}"/>
              </a:ext>
            </a:extLst>
          </p:cNvPr>
          <p:cNvSpPr>
            <a:spLocks noGrp="1"/>
          </p:cNvSpPr>
          <p:nvPr>
            <p:ph type="sldNum" sz="quarter" idx="12"/>
          </p:nvPr>
        </p:nvSpPr>
        <p:spPr/>
        <p:txBody>
          <a:bodyPr/>
          <a:lstStyle/>
          <a:p>
            <a:fld id="{2E3DA03E-4D55-472D-88F2-AC8048B0B742}" type="slidenum">
              <a:rPr lang="de-DE" smtClean="0"/>
              <a:pPr/>
              <a:t>8</a:t>
            </a:fld>
            <a:endParaRPr lang="de-DE"/>
          </a:p>
        </p:txBody>
      </p:sp>
      <p:graphicFrame>
        <p:nvGraphicFramePr>
          <p:cNvPr id="4" name="Tabelle 3">
            <a:extLst>
              <a:ext uri="{FF2B5EF4-FFF2-40B4-BE49-F238E27FC236}">
                <a16:creationId xmlns:a16="http://schemas.microsoft.com/office/drawing/2014/main" id="{2BA242E8-E4FD-2D40-4F65-4776279C23A9}"/>
              </a:ext>
            </a:extLst>
          </p:cNvPr>
          <p:cNvGraphicFramePr>
            <a:graphicFrameLocks noGrp="1"/>
          </p:cNvGraphicFramePr>
          <p:nvPr>
            <p:extLst>
              <p:ext uri="{D42A27DB-BD31-4B8C-83A1-F6EECF244321}">
                <p14:modId xmlns:p14="http://schemas.microsoft.com/office/powerpoint/2010/main" val="2871861438"/>
              </p:ext>
            </p:extLst>
          </p:nvPr>
        </p:nvGraphicFramePr>
        <p:xfrm>
          <a:off x="304799" y="406400"/>
          <a:ext cx="10082213" cy="2979376"/>
        </p:xfrm>
        <a:graphic>
          <a:graphicData uri="http://schemas.openxmlformats.org/drawingml/2006/table">
            <a:tbl>
              <a:tblPr bandRow="1">
                <a:tableStyleId>{7E9639D4-E3E2-4D34-9284-5A2195B3D0D7}</a:tableStyleId>
              </a:tblPr>
              <a:tblGrid>
                <a:gridCol w="3435928">
                  <a:extLst>
                    <a:ext uri="{9D8B030D-6E8A-4147-A177-3AD203B41FA5}">
                      <a16:colId xmlns:a16="http://schemas.microsoft.com/office/drawing/2014/main" val="600689984"/>
                    </a:ext>
                  </a:extLst>
                </a:gridCol>
                <a:gridCol w="6646285">
                  <a:extLst>
                    <a:ext uri="{9D8B030D-6E8A-4147-A177-3AD203B41FA5}">
                      <a16:colId xmlns:a16="http://schemas.microsoft.com/office/drawing/2014/main" val="140052907"/>
                    </a:ext>
                  </a:extLst>
                </a:gridCol>
              </a:tblGrid>
              <a:tr h="370840">
                <a:tc>
                  <a:txBody>
                    <a:bodyPr/>
                    <a:lstStyle/>
                    <a:p>
                      <a:r>
                        <a:rPr lang="de-DE" sz="1579" b="1" kern="1200">
                          <a:solidFill>
                            <a:schemeClr val="tx1"/>
                          </a:solidFill>
                          <a:effectLst/>
                          <a:latin typeface="+mn-lt"/>
                          <a:ea typeface="+mn-ea"/>
                          <a:cs typeface="+mn-cs"/>
                        </a:rPr>
                        <a:t>Was passiert, wenn ich Unterlagen zu meinem Einkommen nicht einreiche?</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Wenn Sie zunächst vorläufig Leistungen erhalten haben, müssen Sie später Ihr tatsächliches Einkommen nachweisen.</a:t>
                      </a:r>
                    </a:p>
                    <a:p>
                      <a:pPr>
                        <a:lnSpc>
                          <a:spcPct val="120000"/>
                        </a:lnSpc>
                        <a:spcAft>
                          <a:spcPts val="600"/>
                        </a:spcAft>
                      </a:pPr>
                      <a:r>
                        <a:rPr lang="de-DE" sz="1100"/>
                        <a:t>Reichen Sie die nötigen Unterlagen nicht rechtzeitig ein, entscheidet das Jobcenter, dass und ggf. für welche Zeit kein Anspruch bestand. Die Folge: Sie müssen die erhaltenen Leistungen zurückzahlen.</a:t>
                      </a:r>
                    </a:p>
                    <a:p>
                      <a:pPr>
                        <a:lnSpc>
                          <a:spcPct val="120000"/>
                        </a:lnSpc>
                        <a:spcAft>
                          <a:spcPts val="600"/>
                        </a:spcAft>
                      </a:pPr>
                      <a:r>
                        <a:rPr lang="de-DE" sz="1100"/>
                        <a:t>Wichtig und neu: Nach Abschluss des Widerspruchsverfahrens können Sie fehlende Unterlagen in der Regel nicht mehr nachreichen.</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4115113"/>
                  </a:ext>
                </a:extLst>
              </a:tr>
              <a:tr h="370840">
                <a:tc>
                  <a:txBody>
                    <a:bodyPr/>
                    <a:lstStyle/>
                    <a:p>
                      <a:r>
                        <a:rPr lang="de-DE" sz="1579" b="1" kern="1200">
                          <a:solidFill>
                            <a:schemeClr val="tx1"/>
                          </a:solidFill>
                          <a:effectLst/>
                          <a:latin typeface="+mn-lt"/>
                          <a:ea typeface="+mn-ea"/>
                          <a:cs typeface="+mn-cs"/>
                        </a:rPr>
                        <a:t>Was passiert bei Verdacht auf Schwarzarbeit oder Sozialleistungsmissbrauch?</a:t>
                      </a:r>
                    </a:p>
                  </a:txBody>
                  <a:tcPr marL="0" marT="72000" marB="72000">
                    <a:lnL w="6350" cap="flat" cmpd="sng" algn="ctr">
                      <a:noFill/>
                      <a:prstDash val="solid"/>
                      <a:miter lim="800000"/>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spcAft>
                          <a:spcPts val="600"/>
                        </a:spcAft>
                      </a:pPr>
                      <a:r>
                        <a:rPr lang="de-DE" sz="1100"/>
                        <a:t>Wenn der Verdacht auf Schwarzarbeit besteht oder der Mindestlohn unterschritten wird, meldet das Jobcenter dies an den Zoll (Finanzkontrolle Schwarzarbeit). Die Behörden tauschen sich dazu aus. So kann das Jobcenter schneller reagieren und gegebenenfalls Leistungen zurückfordern.</a:t>
                      </a:r>
                    </a:p>
                    <a:p>
                      <a:pPr>
                        <a:lnSpc>
                          <a:spcPct val="120000"/>
                        </a:lnSpc>
                        <a:spcAft>
                          <a:spcPts val="600"/>
                        </a:spcAft>
                      </a:pPr>
                      <a:r>
                        <a:rPr lang="de-DE" sz="1100"/>
                        <a:t>Neu ist: Auch Arbeitgeberinnen und Arbeitgeber können künftig haften. Das gilt, wenn sie Beschäftigungen nicht, falsch oder nur zum Schein anmelden. In diesen Fällen können sie neben der leistungsbeziehenden Person mit zur Rückzahlung von zu Unrecht erhaltenen Leistungen verpflichtet werden.</a:t>
                      </a:r>
                    </a:p>
                  </a:txBody>
                  <a:tcPr marL="0" marT="72000" marB="108000">
                    <a:lnL>
                      <a:noFill/>
                    </a:lnL>
                    <a:lnR w="6350" cap="flat" cmpd="sng" algn="ctr">
                      <a:noFill/>
                      <a:prstDash val="solid"/>
                      <a:miter lim="800000"/>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0369295"/>
                  </a:ext>
                </a:extLst>
              </a:tr>
            </a:tbl>
          </a:graphicData>
        </a:graphic>
      </p:graphicFrame>
    </p:spTree>
    <p:extLst>
      <p:ext uri="{BB962C8B-B14F-4D97-AF65-F5344CB8AC3E}">
        <p14:creationId xmlns:p14="http://schemas.microsoft.com/office/powerpoint/2010/main" val="2227018042"/>
      </p:ext>
    </p:extLst>
  </p:cSld>
  <p:clrMapOvr>
    <a:masterClrMapping/>
  </p:clrMapOvr>
</p:sld>
</file>

<file path=ppt/theme/theme1.xml><?xml version="1.0" encoding="utf-8"?>
<a:theme xmlns:a="http://schemas.openxmlformats.org/drawingml/2006/main" name="Office">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300" b="1"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300" dirty="0" err="1" smtClean="0"/>
        </a:defPPr>
      </a:lstStyle>
    </a:txDef>
  </a:objectDefaults>
  <a:extraClrSchemeLst/>
  <a:extLst>
    <a:ext uri="{05A4C25C-085E-4340-85A3-A5531E510DB2}">
      <thm15:themeFamily xmlns:thm15="http://schemas.microsoft.com/office/thememl/2012/main" name="A4_Vorlage_quer_nh" id="{5A24D704-7319-2442-9631-9404A5328294}" vid="{EE6F82A3-FD07-5344-BFD6-E58A1689094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63C6DC5-6916-1449-B605-ED535BD3940E}">
  <we:reference id="wa104379997" version="3.0.0.0" store="de-DE" storeType="OMEX"/>
  <we:alternateReferences>
    <we:reference id="WA104379997" version="3.0.0.0" store="WA10437999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d066c4a-2b5a-42b8-9560-85eb9210642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B32DA184E98E4997947355B6AA3360" ma:contentTypeVersion="13" ma:contentTypeDescription="Create a new document." ma:contentTypeScope="" ma:versionID="df813c72ac083a7f81412548a803d4b2">
  <xsd:schema xmlns:xsd="http://www.w3.org/2001/XMLSchema" xmlns:xs="http://www.w3.org/2001/XMLSchema" xmlns:p="http://schemas.microsoft.com/office/2006/metadata/properties" xmlns:ns2="cd066c4a-2b5a-42b8-9560-85eb9210642d" targetNamespace="http://schemas.microsoft.com/office/2006/metadata/properties" ma:root="true" ma:fieldsID="6f2f9e1a454ef96ced0aabc2c31b7986" ns2:_="">
    <xsd:import namespace="cd066c4a-2b5a-42b8-9560-85eb9210642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066c4a-2b5a-42b8-9560-85eb921064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9376417-b28c-4768-9f0a-a4ce73b0056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5F2E2-554E-4620-8E36-DD7ADCD95160}">
  <ds:schemaRefs>
    <ds:schemaRef ds:uri="cd066c4a-2b5a-42b8-9560-85eb921064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9C4431-AA1C-4805-868F-84CCA1369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066c4a-2b5a-42b8-9560-85eb921064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053113-B81B-41C1-BAE6-23547E5A0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plate>
  <TotalTime>0</TotalTime>
  <Words>2400</Words>
  <Application>Microsoft Office PowerPoint</Application>
  <PresentationFormat>Benutzerdefiniert</PresentationFormat>
  <Paragraphs>103</Paragraphs>
  <Slides>8</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8</vt:i4>
      </vt:variant>
    </vt:vector>
  </HeadingPairs>
  <TitlesOfParts>
    <vt:vector size="13" baseType="lpstr">
      <vt:lpstr>Arial</vt:lpstr>
      <vt:lpstr>Aptos Display</vt:lpstr>
      <vt:lpstr>Aptos</vt:lpstr>
      <vt:lpstr>Calibri</vt:lpstr>
      <vt:lpstr>Office</vt:lpstr>
      <vt:lpstr>Was ändert sich für mich mit der neuen Grundsicherung?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Maurice Vink</dc:creator>
  <cp:keywords/>
  <dc:description/>
  <cp:lastModifiedBy>Eberhardt Anke</cp:lastModifiedBy>
  <cp:revision>2</cp:revision>
  <cp:lastPrinted>2026-03-02T10:39:27Z</cp:lastPrinted>
  <dcterms:created xsi:type="dcterms:W3CDTF">2026-06-08T14:26:00Z</dcterms:created>
  <dcterms:modified xsi:type="dcterms:W3CDTF">2026-06-22T08:09:12Z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0x01010014B32DA184E98E4997947355B6AA3360</vt:lpwstr>
  </property>
  <property fmtid="{D5CDD505-2E9C-101B-9397-08002B2CF9AE}" pid="3" name="MediaServiceImageTags">
    <vt:lpwstr/>
  </property>
</Properties>
</file>